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colors1.xml" ContentType="application/vnd.openxmlformats-officedocument.drawingml.diagramColors+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12"/>
  </p:notesMasterIdLst>
  <p:sldIdLst>
    <p:sldId id="353" r:id="rId2"/>
    <p:sldId id="363" r:id="rId3"/>
    <p:sldId id="265" r:id="rId4"/>
    <p:sldId id="361" r:id="rId5"/>
    <p:sldId id="513" r:id="rId6"/>
    <p:sldId id="514" r:id="rId7"/>
    <p:sldId id="367" r:id="rId8"/>
    <p:sldId id="516" r:id="rId9"/>
    <p:sldId id="510" r:id="rId10"/>
    <p:sldId id="358" r:id="rId11"/>
  </p:sldIdLst>
  <p:sldSz cx="24384000" cy="13716000"/>
  <p:notesSz cx="6735763" cy="9866313"/>
  <p:embeddedFontLst>
    <p:embeddedFont>
      <p:font typeface="Corbel" pitchFamily="34" charset="0"/>
      <p:regular r:id="rId13"/>
      <p:bold r:id="rId14"/>
      <p:italic r:id="rId15"/>
      <p:boldItalic r:id="rId16"/>
    </p:embeddedFont>
    <p:embeddedFont>
      <p:font typeface="Gill Sans MT" pitchFamily="34" charset="0"/>
      <p:regular r:id="rId17"/>
      <p:bold r:id="rId18"/>
      <p:italic r:id="rId19"/>
      <p:boldItalic r:id="rId20"/>
    </p:embeddedFont>
    <p:embeddedFont>
      <p:font typeface="Impact" pitchFamily="34" charset="0"/>
      <p:regular r:id="rId21"/>
    </p:embeddedFont>
    <p:embeddedFont>
      <p:font typeface="Segoe UI Black" charset="0"/>
      <p:bold r:id="rId22"/>
      <p:boldItalic r:id="rId23"/>
    </p:embeddedFont>
    <p:embeddedFont>
      <p:font typeface="Calibri" pitchFamily="34" charset="0"/>
      <p:regular r:id="rId24"/>
      <p:bold r:id="rId25"/>
      <p:italic r:id="rId26"/>
      <p:boldItalic r:id="rId2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RBM" id="{68C55D44-D056-4E7F-A691-46F4A82FA19C}">
          <p14:sldIdLst>
            <p14:sldId id="353"/>
          </p14:sldIdLst>
        </p14:section>
        <p14:section name="Загальна характеристика Національної стратегії зі створення безбар’єрного простору в Україні до 2030 року" id="{068E463A-E5CD-4CAA-8B16-7D7320CAA5FF}">
          <p14:sldIdLst>
            <p14:sldId id="363"/>
            <p14:sldId id="265"/>
            <p14:sldId id="361"/>
            <p14:sldId id="513"/>
            <p14:sldId id="514"/>
            <p14:sldId id="367"/>
            <p14:sldId id="516"/>
            <p14:sldId id="510"/>
            <p14:sldId id="358"/>
          </p14:sldIdLst>
        </p14:section>
        <p14:section name="Роль системи ProjectUA" id="{9CB7F07B-25A9-4E65-A5DA-9445124A1C27}">
          <p14:sldIdLst/>
        </p14:section>
        <p14:section name="Звітування в системі PROJECTUA" id="{C1F3761C-F481-431A-82AD-5E82637CCAA3}">
          <p14:sldIdLst/>
        </p14:section>
        <p14:section name="Внесення результатів виконання" id="{EE3E9B82-4757-4483-A9E2-213FE456E1C4}">
          <p14:sldIdLst/>
        </p14:section>
        <p14:section name="Погодження у системі" id="{96412CCA-7A73-4B82-8C57-A61652577534}">
          <p14:sldIdLst/>
        </p14:section>
        <p14:section name="Power BI" id="{C0689210-E15D-4386-9BD1-B6E514942868}">
          <p14:sldIdLst/>
        </p14:section>
        <p14:section name="Підготовка індикаторів виконання" id="{7496D5BC-E3C6-4351-9197-66A864A58831}">
          <p14:sldIdLst/>
        </p14:section>
        <p14:section name="Невдале звітування" id="{FB771751-34B7-4BE9-BABC-0E055B57113D}">
          <p14:sldIdLst/>
        </p14:section>
        <p14:section name="Вчасне звітування" id="{48F4094D-5FF9-459D-A73A-D38120115A9F}">
          <p14:sldIdLst/>
        </p14:section>
        <p14:section name="Поширені запитання-відповіді" id="{9F7E883B-4788-453B-885D-3AA27F5C8CE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F6E4C5D-6CAC-408D-A276-BCFF5EBC3653}"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737F2EC-CDFC-4D4C-A6B1-FF333BCB1E8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2" autoAdjust="0"/>
    <p:restoredTop sz="94694"/>
  </p:normalViewPr>
  <p:slideViewPr>
    <p:cSldViewPr snapToGrid="0">
      <p:cViewPr varScale="1">
        <p:scale>
          <a:sx n="55" d="100"/>
          <a:sy n="55" d="100"/>
        </p:scale>
        <p:origin x="-648" y="-90"/>
      </p:cViewPr>
      <p:guideLst>
        <p:guide orient="horz" pos="4320"/>
        <p:guide pos="7680"/>
      </p:guideLst>
    </p:cSldViewPr>
  </p:slideViewPr>
  <p:notesTextViewPr>
    <p:cViewPr>
      <p:scale>
        <a:sx n="1" d="1"/>
        <a:sy n="1" d="1"/>
      </p:scale>
      <p:origin x="0" y="0"/>
    </p:cViewPr>
  </p:notesTextViewPr>
  <p:sorterViewPr>
    <p:cViewPr>
      <p:scale>
        <a:sx n="50" d="100"/>
        <a:sy n="50" d="100"/>
      </p:scale>
      <p:origin x="0" y="-25709"/>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zakon.rada.gov.ua/laws/show/995_g71"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366-2021-%D1%80" TargetMode="External"/><Relationship Id="rId4" Type="http://schemas.openxmlformats.org/officeDocument/2006/relationships/hyperlink" Target="https://www.kmu.gov.ua/npas/232167617"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zakon.rada.gov.ua/laws/show/366-2021-%D1%80" TargetMode="External"/><Relationship Id="rId2" Type="http://schemas.openxmlformats.org/officeDocument/2006/relationships/hyperlink" Target="https://www.president.gov.ua/documents/5332020-35809" TargetMode="External"/><Relationship Id="rId1" Type="http://schemas.openxmlformats.org/officeDocument/2006/relationships/hyperlink" Target="https://zakon.rada.gov.ua/laws/show/995_g71" TargetMode="External"/><Relationship Id="rId4" Type="http://schemas.openxmlformats.org/officeDocument/2006/relationships/hyperlink" Target="https://www.kmu.gov.ua/npas/232167617" TargetMode="Externa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263755-475F-4E4E-99B5-92EAD6D2163C}" type="doc">
      <dgm:prSet loTypeId="urn:microsoft.com/office/officeart/2005/8/layout/vList2#1" loCatId="list" qsTypeId="urn:microsoft.com/office/officeart/2005/8/quickstyle/simple1#1" qsCatId="simple" csTypeId="urn:microsoft.com/office/officeart/2005/8/colors/accent1_2#1" csCatId="accent1" phldr="1"/>
      <dgm:spPr/>
      <dgm:t>
        <a:bodyPr/>
        <a:lstStyle/>
        <a:p>
          <a:endParaRPr lang="uk-UA"/>
        </a:p>
      </dgm:t>
    </dgm:pt>
    <dgm:pt modelId="{A37E4BF4-441D-4F01-8FB3-78325273DE06}">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noProof="0" dirty="0">
            <a:solidFill>
              <a:srgbClr val="0070C0"/>
            </a:solidFill>
          </a:endParaRPr>
        </a:p>
      </dgm:t>
    </dgm:pt>
    <dgm:pt modelId="{4F56C7C2-D5E5-4A08-8145-24C7E2ED81F4}" type="parTrans" cxnId="{3F6AFAF4-E991-4627-9512-DC5B2981AFB4}">
      <dgm:prSet/>
      <dgm:spPr/>
      <dgm:t>
        <a:bodyPr/>
        <a:lstStyle/>
        <a:p>
          <a:pPr algn="just"/>
          <a:endParaRPr lang="uk-UA"/>
        </a:p>
      </dgm:t>
    </dgm:pt>
    <dgm:pt modelId="{F2BCF022-4D70-4C0C-ACEB-A6A41D86938C}" type="sibTrans" cxnId="{3F6AFAF4-E991-4627-9512-DC5B2981AFB4}">
      <dgm:prSet/>
      <dgm:spPr/>
      <dgm:t>
        <a:bodyPr/>
        <a:lstStyle/>
        <a:p>
          <a:pPr algn="just"/>
          <a:endParaRPr lang="uk-UA"/>
        </a:p>
      </dgm:t>
    </dgm:pt>
    <dgm:pt modelId="{77B381CA-6EED-4B48-BEEC-E8F903BF8E8A}">
      <dgm:prSet custT="1"/>
      <dgm:spPr>
        <a:solidFill>
          <a:srgbClr val="FFC000"/>
        </a:solidFill>
      </dgm:spPr>
      <dgm:t>
        <a:bodyPr/>
        <a:lstStyle/>
        <a:p>
          <a:pPr algn="just"/>
          <a:r>
            <a:rPr lang="uk-UA" sz="4000" b="0" i="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noProof="0" dirty="0">
            <a:solidFill>
              <a:srgbClr val="0070C0"/>
            </a:solidFill>
          </a:endParaRPr>
        </a:p>
      </dgm:t>
    </dgm:pt>
    <dgm:pt modelId="{FC777B74-C219-4E24-B18E-A30CB2283829}" type="parTrans" cxnId="{23D206F1-1104-46D5-9FCD-CD382A787575}">
      <dgm:prSet/>
      <dgm:spPr/>
      <dgm:t>
        <a:bodyPr/>
        <a:lstStyle/>
        <a:p>
          <a:pPr algn="just"/>
          <a:endParaRPr lang="uk-UA"/>
        </a:p>
      </dgm:t>
    </dgm:pt>
    <dgm:pt modelId="{9E93C398-8EFF-47E1-BAFF-EBB1912903DD}" type="sibTrans" cxnId="{23D206F1-1104-46D5-9FCD-CD382A787575}">
      <dgm:prSet/>
      <dgm:spPr/>
      <dgm:t>
        <a:bodyPr/>
        <a:lstStyle/>
        <a:p>
          <a:pPr algn="just"/>
          <a:endParaRPr lang="uk-UA"/>
        </a:p>
      </dgm:t>
    </dgm:pt>
    <dgm:pt modelId="{5A225E4A-BF7C-4278-91D2-A4A878B6655E}">
      <dgm:prSet custT="1"/>
      <dgm:spPr>
        <a:solidFill>
          <a:schemeClr val="accent1"/>
        </a:solidFill>
      </dgm:spPr>
      <dgm:t>
        <a:bodyPr/>
        <a:lstStyle/>
        <a:p>
          <a:pPr algn="just"/>
          <a:r>
            <a:rPr lang="uk-UA" sz="4000" b="0" i="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noProof="0" dirty="0">
            <a:solidFill>
              <a:srgbClr val="0070C0"/>
            </a:solidFill>
          </a:endParaRPr>
        </a:p>
      </dgm:t>
    </dgm:pt>
    <dgm:pt modelId="{116C6280-0174-48FD-99D3-55581A9713DF}" type="parTrans" cxnId="{76BD4A70-19AB-4939-833B-81431B5B9A47}">
      <dgm:prSet/>
      <dgm:spPr/>
      <dgm:t>
        <a:bodyPr/>
        <a:lstStyle/>
        <a:p>
          <a:pPr algn="just"/>
          <a:endParaRPr lang="uk-UA"/>
        </a:p>
      </dgm:t>
    </dgm:pt>
    <dgm:pt modelId="{30B5AE82-9995-40EF-B705-811563D26ECD}" type="sibTrans" cxnId="{76BD4A70-19AB-4939-833B-81431B5B9A47}">
      <dgm:prSet/>
      <dgm:spPr/>
      <dgm:t>
        <a:bodyPr/>
        <a:lstStyle/>
        <a:p>
          <a:pPr algn="just"/>
          <a:endParaRPr lang="uk-UA"/>
        </a:p>
      </dgm:t>
    </dgm:pt>
    <dgm:pt modelId="{393BC3C8-C07A-436C-BC74-A2904B368549}">
      <dgm:prSet custT="1"/>
      <dgm:spPr>
        <a:solidFill>
          <a:srgbClr val="FFC000"/>
        </a:solidFill>
      </dgm:spPr>
      <dgm:t>
        <a:bodyPr/>
        <a:lstStyle/>
        <a:p>
          <a:pPr algn="just"/>
          <a:r>
            <a:rPr lang="uk-UA" sz="2900" b="0" i="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noProof="0" dirty="0">
            <a:solidFill>
              <a:srgbClr val="0070C0"/>
            </a:solidFill>
          </a:endParaRPr>
        </a:p>
      </dgm:t>
    </dgm:pt>
    <dgm:pt modelId="{A44B8577-936B-47B0-8508-3F228260775D}" type="parTrans" cxnId="{B0906FBF-02BB-456A-A2AB-C9067FB3C433}">
      <dgm:prSet/>
      <dgm:spPr/>
      <dgm:t>
        <a:bodyPr/>
        <a:lstStyle/>
        <a:p>
          <a:pPr algn="just"/>
          <a:endParaRPr lang="uk-UA"/>
        </a:p>
      </dgm:t>
    </dgm:pt>
    <dgm:pt modelId="{9BC09DD7-3B41-4724-9FC0-0BAC79DD7AF6}" type="sibTrans" cxnId="{B0906FBF-02BB-456A-A2AB-C9067FB3C433}">
      <dgm:prSet/>
      <dgm:spPr/>
      <dgm:t>
        <a:bodyPr/>
        <a:lstStyle/>
        <a:p>
          <a:pPr algn="just"/>
          <a:endParaRPr lang="uk-UA"/>
        </a:p>
      </dgm:t>
    </dgm:pt>
    <dgm:pt modelId="{5607E818-1035-431F-9D22-233F9609A037}" type="pres">
      <dgm:prSet presAssocID="{A8263755-475F-4E4E-99B5-92EAD6D2163C}" presName="linear" presStyleCnt="0">
        <dgm:presLayoutVars>
          <dgm:animLvl val="lvl"/>
          <dgm:resizeHandles val="exact"/>
        </dgm:presLayoutVars>
      </dgm:prSet>
      <dgm:spPr/>
      <dgm:t>
        <a:bodyPr/>
        <a:lstStyle/>
        <a:p>
          <a:endParaRPr lang="ru-RU"/>
        </a:p>
      </dgm:t>
    </dgm:pt>
    <dgm:pt modelId="{5EF6F6BE-ABB5-449E-9EEC-5897D07C14B1}" type="pres">
      <dgm:prSet presAssocID="{5A225E4A-BF7C-4278-91D2-A4A878B6655E}" presName="parentText" presStyleLbl="node1" presStyleIdx="0" presStyleCnt="4" custScaleX="78676" custLinFactY="807" custLinFactNeighborX="1330" custLinFactNeighborY="100000">
        <dgm:presLayoutVars>
          <dgm:chMax val="0"/>
          <dgm:bulletEnabled val="1"/>
        </dgm:presLayoutVars>
      </dgm:prSet>
      <dgm:spPr/>
      <dgm:t>
        <a:bodyPr/>
        <a:lstStyle/>
        <a:p>
          <a:endParaRPr lang="ru-RU"/>
        </a:p>
      </dgm:t>
    </dgm:pt>
    <dgm:pt modelId="{2BC41BF0-D356-4C8D-AF36-1D96896B2E8A}" type="pres">
      <dgm:prSet presAssocID="{30B5AE82-9995-40EF-B705-811563D26ECD}" presName="spacer" presStyleCnt="0"/>
      <dgm:spPr/>
    </dgm:pt>
    <dgm:pt modelId="{F3C94B7C-41C4-43C9-BEEA-82F8DA3417F3}" type="pres">
      <dgm:prSet presAssocID="{77B381CA-6EED-4B48-BEEC-E8F903BF8E8A}" presName="parentText" presStyleLbl="node1" presStyleIdx="1" presStyleCnt="4" custScaleX="79277" custLinFactNeighborX="1064" custLinFactNeighborY="50222">
        <dgm:presLayoutVars>
          <dgm:chMax val="0"/>
          <dgm:bulletEnabled val="1"/>
        </dgm:presLayoutVars>
      </dgm:prSet>
      <dgm:spPr/>
      <dgm:t>
        <a:bodyPr/>
        <a:lstStyle/>
        <a:p>
          <a:endParaRPr lang="ru-RU"/>
        </a:p>
      </dgm:t>
    </dgm:pt>
    <dgm:pt modelId="{B826989A-824D-4987-A5A1-7A0190E65A29}" type="pres">
      <dgm:prSet presAssocID="{9E93C398-8EFF-47E1-BAFF-EBB1912903DD}" presName="spacer" presStyleCnt="0"/>
      <dgm:spPr/>
    </dgm:pt>
    <dgm:pt modelId="{BBD317EF-3D5A-4E38-99FE-E00E10A0395B}" type="pres">
      <dgm:prSet presAssocID="{A37E4BF4-441D-4F01-8FB3-78325273DE06}" presName="parentText" presStyleLbl="node1" presStyleIdx="2" presStyleCnt="4" custScaleX="79741" custLinFactNeighborX="1463" custLinFactNeighborY="28337">
        <dgm:presLayoutVars>
          <dgm:chMax val="0"/>
          <dgm:bulletEnabled val="1"/>
        </dgm:presLayoutVars>
      </dgm:prSet>
      <dgm:spPr/>
      <dgm:t>
        <a:bodyPr/>
        <a:lstStyle/>
        <a:p>
          <a:endParaRPr lang="ru-RU"/>
        </a:p>
      </dgm:t>
    </dgm:pt>
    <dgm:pt modelId="{FECC5119-E0BD-41BE-B88A-49128295CCC1}" type="pres">
      <dgm:prSet presAssocID="{F2BCF022-4D70-4C0C-ACEB-A6A41D86938C}" presName="spacer" presStyleCnt="0"/>
      <dgm:spPr/>
    </dgm:pt>
    <dgm:pt modelId="{4259D09C-7CA0-4E42-B6D3-84814E05208C}" type="pres">
      <dgm:prSet presAssocID="{393BC3C8-C07A-436C-BC74-A2904B368549}" presName="parentText" presStyleLbl="node1" presStyleIdx="3" presStyleCnt="4" custScaleX="80538" custLinFactNeighborX="1728" custLinFactNeighborY="47888">
        <dgm:presLayoutVars>
          <dgm:chMax val="0"/>
          <dgm:bulletEnabled val="1"/>
        </dgm:presLayoutVars>
      </dgm:prSet>
      <dgm:spPr/>
      <dgm:t>
        <a:bodyPr/>
        <a:lstStyle/>
        <a:p>
          <a:endParaRPr lang="ru-RU"/>
        </a:p>
      </dgm:t>
    </dgm:pt>
  </dgm:ptLst>
  <dgm:cxnLst>
    <dgm:cxn modelId="{76BD4A70-19AB-4939-833B-81431B5B9A47}" srcId="{A8263755-475F-4E4E-99B5-92EAD6D2163C}" destId="{5A225E4A-BF7C-4278-91D2-A4A878B6655E}" srcOrd="0" destOrd="0" parTransId="{116C6280-0174-48FD-99D3-55581A9713DF}" sibTransId="{30B5AE82-9995-40EF-B705-811563D26ECD}"/>
    <dgm:cxn modelId="{3BC8B304-46B2-654E-8BD9-175576E680B6}" type="presOf" srcId="{393BC3C8-C07A-436C-BC74-A2904B368549}" destId="{4259D09C-7CA0-4E42-B6D3-84814E05208C}" srcOrd="0" destOrd="0" presId="urn:microsoft.com/office/officeart/2005/8/layout/vList2#1"/>
    <dgm:cxn modelId="{AC3A1E69-3D57-481E-ADF4-851B6991D955}" type="presOf" srcId="{A8263755-475F-4E4E-99B5-92EAD6D2163C}" destId="{5607E818-1035-431F-9D22-233F9609A037}" srcOrd="0" destOrd="0" presId="urn:microsoft.com/office/officeart/2005/8/layout/vList2#1"/>
    <dgm:cxn modelId="{9EDDF580-BC9A-CE4B-AB34-56B5457C140C}" type="presOf" srcId="{5A225E4A-BF7C-4278-91D2-A4A878B6655E}" destId="{5EF6F6BE-ABB5-449E-9EEC-5897D07C14B1}" srcOrd="0" destOrd="0" presId="urn:microsoft.com/office/officeart/2005/8/layout/vList2#1"/>
    <dgm:cxn modelId="{7FE1E916-83CA-AC4A-AB99-7B2B70A94E8D}" type="presOf" srcId="{77B381CA-6EED-4B48-BEEC-E8F903BF8E8A}" destId="{F3C94B7C-41C4-43C9-BEEA-82F8DA3417F3}" srcOrd="0" destOrd="0" presId="urn:microsoft.com/office/officeart/2005/8/layout/vList2#1"/>
    <dgm:cxn modelId="{26EBCBDA-040C-9B47-8FC6-FCFA4F30073E}" type="presOf" srcId="{A37E4BF4-441D-4F01-8FB3-78325273DE06}" destId="{BBD317EF-3D5A-4E38-99FE-E00E10A0395B}" srcOrd="0" destOrd="0" presId="urn:microsoft.com/office/officeart/2005/8/layout/vList2#1"/>
    <dgm:cxn modelId="{23D206F1-1104-46D5-9FCD-CD382A787575}" srcId="{A8263755-475F-4E4E-99B5-92EAD6D2163C}" destId="{77B381CA-6EED-4B48-BEEC-E8F903BF8E8A}" srcOrd="1" destOrd="0" parTransId="{FC777B74-C219-4E24-B18E-A30CB2283829}" sibTransId="{9E93C398-8EFF-47E1-BAFF-EBB1912903DD}"/>
    <dgm:cxn modelId="{3F6AFAF4-E991-4627-9512-DC5B2981AFB4}" srcId="{A8263755-475F-4E4E-99B5-92EAD6D2163C}" destId="{A37E4BF4-441D-4F01-8FB3-78325273DE06}" srcOrd="2" destOrd="0" parTransId="{4F56C7C2-D5E5-4A08-8145-24C7E2ED81F4}" sibTransId="{F2BCF022-4D70-4C0C-ACEB-A6A41D86938C}"/>
    <dgm:cxn modelId="{B0906FBF-02BB-456A-A2AB-C9067FB3C433}" srcId="{A8263755-475F-4E4E-99B5-92EAD6D2163C}" destId="{393BC3C8-C07A-436C-BC74-A2904B368549}" srcOrd="3" destOrd="0" parTransId="{A44B8577-936B-47B0-8508-3F228260775D}" sibTransId="{9BC09DD7-3B41-4724-9FC0-0BAC79DD7AF6}"/>
    <dgm:cxn modelId="{68A2017C-1F06-0947-97B6-858BD5F4BEBA}" type="presParOf" srcId="{5607E818-1035-431F-9D22-233F9609A037}" destId="{5EF6F6BE-ABB5-449E-9EEC-5897D07C14B1}" srcOrd="0" destOrd="0" presId="urn:microsoft.com/office/officeart/2005/8/layout/vList2#1"/>
    <dgm:cxn modelId="{2796D094-7620-4C49-8514-3D9378DBF2DE}" type="presParOf" srcId="{5607E818-1035-431F-9D22-233F9609A037}" destId="{2BC41BF0-D356-4C8D-AF36-1D96896B2E8A}" srcOrd="1" destOrd="0" presId="urn:microsoft.com/office/officeart/2005/8/layout/vList2#1"/>
    <dgm:cxn modelId="{CE84005F-CF72-D447-B821-2D7209E1E349}" type="presParOf" srcId="{5607E818-1035-431F-9D22-233F9609A037}" destId="{F3C94B7C-41C4-43C9-BEEA-82F8DA3417F3}" srcOrd="2" destOrd="0" presId="urn:microsoft.com/office/officeart/2005/8/layout/vList2#1"/>
    <dgm:cxn modelId="{76FF724E-675B-BF41-96C5-9623227214CE}" type="presParOf" srcId="{5607E818-1035-431F-9D22-233F9609A037}" destId="{B826989A-824D-4987-A5A1-7A0190E65A29}" srcOrd="3" destOrd="0" presId="urn:microsoft.com/office/officeart/2005/8/layout/vList2#1"/>
    <dgm:cxn modelId="{62BD5B35-7030-6746-991B-A9BDB7FBC179}" type="presParOf" srcId="{5607E818-1035-431F-9D22-233F9609A037}" destId="{BBD317EF-3D5A-4E38-99FE-E00E10A0395B}" srcOrd="4" destOrd="0" presId="urn:microsoft.com/office/officeart/2005/8/layout/vList2#1"/>
    <dgm:cxn modelId="{09EBF441-FB8B-A543-8BAF-169140867C98}" type="presParOf" srcId="{5607E818-1035-431F-9D22-233F9609A037}" destId="{FECC5119-E0BD-41BE-B88A-49128295CCC1}" srcOrd="5" destOrd="0" presId="urn:microsoft.com/office/officeart/2005/8/layout/vList2#1"/>
    <dgm:cxn modelId="{9DC90C89-F4F0-014A-908D-5BC1CC518929}" type="presParOf" srcId="{5607E818-1035-431F-9D22-233F9609A037}" destId="{4259D09C-7CA0-4E42-B6D3-84814E05208C}" srcOrd="6" destOrd="0" presId="urn:microsoft.com/office/officeart/2005/8/layout/v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EF6F6BE-ABB5-449E-9EEC-5897D07C14B1}">
      <dsp:nvSpPr>
        <dsp:cNvPr id="0" name=""/>
        <dsp:cNvSpPr/>
      </dsp:nvSpPr>
      <dsp:spPr>
        <a:xfrm>
          <a:off x="1617129" y="1190593"/>
          <a:ext cx="10609511" cy="2046220"/>
        </a:xfrm>
        <a:prstGeom prst="roundRect">
          <a:avLst/>
        </a:prstGeom>
        <a:solidFill>
          <a:schemeClr val="accent1"/>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1">
                <a:extLst>
                  <a:ext uri="{A12FA001-AC4F-418D-AE19-62706E023703}">
                    <ahyp:hlinkClr xmlns:ahyp="http://schemas.microsoft.com/office/drawing/2018/hyperlinkcolor" xmlns="" val="tx"/>
                  </a:ext>
                </a:extLst>
              </a:hlinkClick>
            </a:rPr>
            <a:t>Конвенція ООН про права осіб з інвалідністю</a:t>
          </a:r>
          <a:endParaRPr lang="uk-UA" sz="4000" b="0" kern="1200" noProof="0" dirty="0">
            <a:solidFill>
              <a:srgbClr val="0070C0"/>
            </a:solidFill>
          </a:endParaRPr>
        </a:p>
      </dsp:txBody>
      <dsp:txXfrm>
        <a:off x="1617129" y="1190593"/>
        <a:ext cx="10609511" cy="2046220"/>
      </dsp:txXfrm>
    </dsp:sp>
    <dsp:sp modelId="{F3C94B7C-41C4-43C9-BEEA-82F8DA3417F3}">
      <dsp:nvSpPr>
        <dsp:cNvPr id="0" name=""/>
        <dsp:cNvSpPr/>
      </dsp:nvSpPr>
      <dsp:spPr>
        <a:xfrm>
          <a:off x="1540736" y="3314316"/>
          <a:ext cx="10690556"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2">
                <a:extLst>
                  <a:ext uri="{A12FA001-AC4F-418D-AE19-62706E023703}">
                    <ahyp:hlinkClr xmlns:ahyp="http://schemas.microsoft.com/office/drawing/2018/hyperlinkcolor" xmlns="" val="tx"/>
                  </a:ext>
                </a:extLst>
              </a:hlinkClick>
            </a:rPr>
            <a:t>Указ Президента України "Про забезпечення створення безбар’єрного простору в Україні"</a:t>
          </a:r>
          <a:endParaRPr lang="uk-UA" sz="4000" b="0" kern="1200" noProof="0" dirty="0">
            <a:solidFill>
              <a:srgbClr val="0070C0"/>
            </a:solidFill>
          </a:endParaRPr>
        </a:p>
      </dsp:txBody>
      <dsp:txXfrm>
        <a:off x="1540736" y="3314316"/>
        <a:ext cx="10690556" cy="2046220"/>
      </dsp:txXfrm>
    </dsp:sp>
    <dsp:sp modelId="{BBD317EF-3D5A-4E38-99FE-E00E10A0395B}">
      <dsp:nvSpPr>
        <dsp:cNvPr id="0" name=""/>
        <dsp:cNvSpPr/>
      </dsp:nvSpPr>
      <dsp:spPr>
        <a:xfrm>
          <a:off x="1563256" y="5506767"/>
          <a:ext cx="10753127"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just" defTabSz="1778000">
            <a:lnSpc>
              <a:spcPct val="90000"/>
            </a:lnSpc>
            <a:spcBef>
              <a:spcPct val="0"/>
            </a:spcBef>
            <a:spcAft>
              <a:spcPct val="35000"/>
            </a:spcAft>
          </a:pPr>
          <a:r>
            <a:rPr lang="uk-UA" sz="4000" b="0" i="0" kern="1200" noProof="0" dirty="0">
              <a:solidFill>
                <a:srgbClr val="0070C0"/>
              </a:solidFill>
              <a:hlinkClick xmlns:r="http://schemas.openxmlformats.org/officeDocument/2006/relationships" r:id="rId3">
                <a:extLst>
                  <a:ext uri="{A12FA001-AC4F-418D-AE19-62706E023703}">
                    <ahyp:hlinkClr xmlns:ahyp="http://schemas.microsoft.com/office/drawing/2018/hyperlinkcolor" xmlns="" val="tx"/>
                  </a:ext>
                </a:extLst>
              </a:hlinkClick>
            </a:rPr>
            <a:t>Національна стратегія зі створення безбар’єрного простору в Україні</a:t>
          </a:r>
          <a:endParaRPr lang="uk-UA" sz="4000" b="0" kern="1200" noProof="0" dirty="0">
            <a:solidFill>
              <a:srgbClr val="0070C0"/>
            </a:solidFill>
          </a:endParaRPr>
        </a:p>
      </dsp:txBody>
      <dsp:txXfrm>
        <a:off x="1563256" y="5506767"/>
        <a:ext cx="10753127" cy="2046220"/>
      </dsp:txXfrm>
    </dsp:sp>
    <dsp:sp modelId="{4259D09C-7CA0-4E42-B6D3-84814E05208C}">
      <dsp:nvSpPr>
        <dsp:cNvPr id="0" name=""/>
        <dsp:cNvSpPr/>
      </dsp:nvSpPr>
      <dsp:spPr>
        <a:xfrm>
          <a:off x="1545253" y="7776787"/>
          <a:ext cx="10860603" cy="2046220"/>
        </a:xfrm>
        <a:prstGeom prst="roundRect">
          <a:avLst/>
        </a:prstGeom>
        <a:solidFill>
          <a:srgbClr val="FFC000"/>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just" defTabSz="1289050">
            <a:lnSpc>
              <a:spcPct val="90000"/>
            </a:lnSpc>
            <a:spcBef>
              <a:spcPct val="0"/>
            </a:spcBef>
            <a:spcAft>
              <a:spcPct val="35000"/>
            </a:spcAft>
          </a:pPr>
          <a:r>
            <a:rPr lang="uk-UA" sz="2900" b="0" i="0" kern="1200" noProof="0" dirty="0">
              <a:solidFill>
                <a:srgbClr val="0070C0"/>
              </a:solidFill>
              <a:hlinkClick xmlns:r="http://schemas.openxmlformats.org/officeDocument/2006/relationships" r:id="rId4">
                <a:extLst>
                  <a:ext uri="{A12FA001-AC4F-418D-AE19-62706E023703}">
                    <ahyp:hlinkClr xmlns:ahyp="http://schemas.microsoft.com/office/drawing/2018/hyperlinkcolor" xmlns="" val="tx"/>
                  </a:ext>
                </a:extLst>
              </a:hlinkClick>
            </a:rPr>
            <a:t>Розпорядження КМУ </a:t>
          </a:r>
          <a:r>
            <a:rPr lang="uk-UA" sz="2900" b="0" i="0" kern="1200" noProof="0" dirty="0">
              <a:solidFill>
                <a:srgbClr val="0070C0"/>
              </a:solidFill>
            </a:rPr>
            <a:t>від 25 березня 2025 р. № 374-р «Про затвердження плану заходів на 2025—2026 роки з реалізації Національної стратегії із створення безбар’єрного простору в Україні на період до 2030 року»</a:t>
          </a:r>
          <a:endParaRPr lang="uk-UA" sz="2900" b="0" kern="1200" noProof="0" dirty="0">
            <a:solidFill>
              <a:srgbClr val="0070C0"/>
            </a:solidFill>
          </a:endParaRPr>
        </a:p>
      </dsp:txBody>
      <dsp:txXfrm>
        <a:off x="1545253" y="7776787"/>
        <a:ext cx="10860603" cy="2046220"/>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898102" y="4686499"/>
            <a:ext cx="4939560" cy="443984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1pPr>
    <a:lvl2pPr marR="0" lvl="1"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2pPr>
    <a:lvl3pPr marR="0" lvl="2"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3pPr>
    <a:lvl4pPr marR="0" lvl="3"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4pPr>
    <a:lvl5pPr marR="0" lvl="4"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5pPr>
    <a:lvl6pPr marR="0" lvl="5"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6pPr>
    <a:lvl7pPr marR="0" lvl="6"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7pPr>
    <a:lvl8pPr marR="0" lvl="7"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8pPr>
    <a:lvl9pPr marR="0" lvl="8" algn="l" rtl="0">
      <a:lnSpc>
        <a:spcPct val="100000"/>
      </a:lnSpc>
      <a:spcBef>
        <a:spcPts val="0"/>
      </a:spcBef>
      <a:spcAft>
        <a:spcPts val="0"/>
      </a:spcAft>
      <a:buClr>
        <a:srgbClr val="000000"/>
      </a:buClr>
      <a:buFont typeface="Arial" panose="020B0704020202020204"/>
      <a:defRPr sz="1400" b="0" i="0" u="none" strike="noStrike" cap="none">
        <a:solidFill>
          <a:srgbClr val="000000"/>
        </a:solidFill>
        <a:latin typeface="Arial" panose="020B0704020202020204"/>
        <a:ea typeface="Arial" panose="020B0704020202020204"/>
        <a:cs typeface="Arial" panose="020B0704020202020204"/>
        <a:sym typeface="Arial" panose="020B07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6e2c918ee9_0_600: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36e2c918ee9_0_600:notes"/>
          <p:cNvSpPr txBox="1">
            <a:spLocks noGrp="1"/>
          </p:cNvSpPr>
          <p:nvPr>
            <p:ph type="body" idx="1"/>
          </p:nvPr>
        </p:nvSpPr>
        <p:spPr>
          <a:xfrm>
            <a:off x="898102" y="4686499"/>
            <a:ext cx="493956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6e2c918ee9_0_607:notes"/>
          <p:cNvSpPr txBox="1">
            <a:spLocks noGrp="1"/>
          </p:cNvSpPr>
          <p:nvPr>
            <p:ph type="body" idx="1"/>
          </p:nvPr>
        </p:nvSpPr>
        <p:spPr>
          <a:xfrm>
            <a:off x="673577" y="4686499"/>
            <a:ext cx="5388610" cy="44398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6e2c918ee9_0_607: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6e2c918ee9_0_541: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6e2c918ee9_0_541:notes"/>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26:notes"/>
          <p:cNvSpPr txBox="1">
            <a:spLocks noGrp="1"/>
          </p:cNvSpPr>
          <p:nvPr>
            <p:ph type="body" idx="1"/>
          </p:nvPr>
        </p:nvSpPr>
        <p:spPr>
          <a:xfrm>
            <a:off x="673577" y="4748163"/>
            <a:ext cx="5388610" cy="388486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9" name="Google Shape;489;p26:notes"/>
          <p:cNvSpPr>
            <a:spLocks noGrp="1" noRot="1" noChangeAspect="1"/>
          </p:cNvSpPr>
          <p:nvPr>
            <p:ph type="sldImg" idx="2"/>
          </p:nvPr>
        </p:nvSpPr>
        <p:spPr>
          <a:xfrm>
            <a:off x="409575" y="1233488"/>
            <a:ext cx="5916613" cy="3328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7114033" y="1261873"/>
            <a:ext cx="10471150" cy="10458450"/>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2157046" y="2196776"/>
            <a:ext cx="20636836" cy="8789976"/>
          </a:xfrm>
        </p:spPr>
        <p:txBody>
          <a:bodyPr anchor="ctr">
            <a:noAutofit/>
          </a:bodyPr>
          <a:lstStyle>
            <a:lvl1pPr algn="ctr">
              <a:defRPr sz="20000" spc="1600" baseline="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4430091" y="11958393"/>
            <a:ext cx="16090746" cy="1484558"/>
          </a:xfrm>
        </p:spPr>
        <p:txBody>
          <a:bodyPr anchor="t">
            <a:normAutofit/>
          </a:bodyPr>
          <a:lstStyle>
            <a:lvl1pPr marL="0" indent="0" algn="ctr">
              <a:lnSpc>
                <a:spcPct val="100000"/>
              </a:lnSpc>
              <a:buNone/>
              <a:defRPr sz="4000" b="1" i="0" cap="all" spc="800" baseline="0">
                <a:solidFill>
                  <a:schemeClr val="tx2"/>
                </a:solidFill>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2157046" y="12751358"/>
            <a:ext cx="4659444" cy="696924"/>
          </a:xfrm>
        </p:spPr>
        <p:txBody>
          <a:bodyPr/>
          <a:lstStyle>
            <a:lvl1pPr>
              <a:defRPr baseline="0">
                <a:solidFill>
                  <a:schemeClr val="accent1">
                    <a:lumMod val="50000"/>
                  </a:schemeClr>
                </a:solidFill>
              </a:defRPr>
            </a:lvl1pPr>
          </a:lstStyle>
          <a:p>
            <a:fld id="{B61BEF0D-F0BB-DE4B-95CE-6DB70DBA9567}" type="datetimeFigureOut">
              <a:rPr lang="en-US" smtClean="0"/>
              <a:pPr/>
              <a:t>10/8/2025</a:t>
            </a:fld>
            <a:endParaRPr lang="en-US" dirty="0"/>
          </a:p>
        </p:txBody>
      </p:sp>
      <p:sp>
        <p:nvSpPr>
          <p:cNvPr id="5" name="Footer Placeholder 4"/>
          <p:cNvSpPr>
            <a:spLocks noGrp="1"/>
          </p:cNvSpPr>
          <p:nvPr>
            <p:ph type="ftr" sz="quarter" idx="11"/>
          </p:nvPr>
        </p:nvSpPr>
        <p:spPr>
          <a:xfrm>
            <a:off x="8360664" y="12751358"/>
            <a:ext cx="8229600" cy="691592"/>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18134437" y="12751358"/>
            <a:ext cx="4659446" cy="691592"/>
          </a:xfrm>
        </p:spPr>
        <p:txBody>
          <a:bodyPr/>
          <a:lstStyle>
            <a:lvl1pPr>
              <a:defRPr baseline="0">
                <a:solidFill>
                  <a:schemeClr val="accent1">
                    <a:lumMod val="50000"/>
                  </a:schemeClr>
                </a:solidFill>
              </a:defRPr>
            </a:lvl1p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13" name="Rectangle 12"/>
          <p:cNvSpPr/>
          <p:nvPr/>
        </p:nvSpPr>
        <p:spPr>
          <a:xfrm>
            <a:off x="0" y="0"/>
            <a:ext cx="566928" cy="1371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23739750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19131407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132642" y="764772"/>
            <a:ext cx="2984264" cy="1120080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2514601" y="764771"/>
            <a:ext cx="16785170" cy="11200810"/>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21809991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Титульный слайд" type="tx">
  <p:cSld name="Титульный слайд">
    <p:spTree>
      <p:nvGrpSpPr>
        <p:cNvPr id="1" name="Shape 17"/>
        <p:cNvGrpSpPr/>
        <p:nvPr/>
      </p:nvGrpSpPr>
      <p:grpSpPr>
        <a:xfrm>
          <a:off x="0" y="0"/>
          <a:ext cx="0" cy="0"/>
          <a:chOff x="0" y="0"/>
          <a:chExt cx="0" cy="0"/>
        </a:xfrm>
      </p:grpSpPr>
      <p:sp>
        <p:nvSpPr>
          <p:cNvPr id="23" name="Google Shape;23;p3"/>
          <p:cNvSpPr txBox="1">
            <a:spLocks noGrp="1"/>
          </p:cNvSpPr>
          <p:nvPr>
            <p:ph type="body" idx="1"/>
          </p:nvPr>
        </p:nvSpPr>
        <p:spPr>
          <a:xfrm>
            <a:off x="1430015" y="2438400"/>
            <a:ext cx="9550401" cy="8839201"/>
          </a:xfrm>
          <a:prstGeom prst="rect">
            <a:avLst/>
          </a:prstGeom>
          <a:noFill/>
          <a:ln>
            <a:noFill/>
          </a:ln>
        </p:spPr>
        <p:txBody>
          <a:bodyPr spcFirstLastPara="1" wrap="square" lIns="45700" tIns="45700" rIns="45700" bIns="45700" anchor="t" anchorCtr="0">
            <a:normAutofit/>
          </a:bodyPr>
          <a:lstStyle>
            <a:lvl1pPr marL="457200" lvl="0"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1pPr>
            <a:lvl2pPr marL="914400" lvl="1"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2pPr>
            <a:lvl3pPr marL="1371600" lvl="2"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3pPr>
            <a:lvl4pPr marL="1828800" lvl="3"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4pPr>
            <a:lvl5pPr marL="2286000" lvl="4" indent="-584200" algn="l">
              <a:lnSpc>
                <a:spcPct val="90000"/>
              </a:lnSpc>
              <a:spcBef>
                <a:spcPts val="2000"/>
              </a:spcBef>
              <a:spcAft>
                <a:spcPts val="0"/>
              </a:spcAft>
              <a:buClr>
                <a:srgbClr val="000000"/>
              </a:buClr>
              <a:buSzPts val="5600"/>
              <a:buFont typeface="Arial" panose="020B0704020202020204"/>
              <a:buChar char="•"/>
              <a:defRPr sz="5600">
                <a:solidFill>
                  <a:srgbClr val="000000"/>
                </a:solidFill>
              </a:defRPr>
            </a:lvl5pPr>
            <a:lvl6pPr marL="2743200" lvl="5" indent="-342900" algn="l">
              <a:lnSpc>
                <a:spcPct val="90000"/>
              </a:lnSpc>
              <a:spcBef>
                <a:spcPts val="2000"/>
              </a:spcBef>
              <a:spcAft>
                <a:spcPts val="0"/>
              </a:spcAft>
              <a:buClr>
                <a:srgbClr val="888888"/>
              </a:buClr>
              <a:buSzPts val="1800"/>
              <a:buChar char="•"/>
              <a:defRPr/>
            </a:lvl6pPr>
            <a:lvl7pPr marL="3200400" lvl="6" indent="-342900" algn="l">
              <a:lnSpc>
                <a:spcPct val="90000"/>
              </a:lnSpc>
              <a:spcBef>
                <a:spcPts val="2000"/>
              </a:spcBef>
              <a:spcAft>
                <a:spcPts val="0"/>
              </a:spcAft>
              <a:buClr>
                <a:srgbClr val="888888"/>
              </a:buClr>
              <a:buSzPts val="1800"/>
              <a:buChar char="•"/>
              <a:defRPr/>
            </a:lvl7pPr>
            <a:lvl8pPr marL="3657600" lvl="7" indent="-342900" algn="l">
              <a:lnSpc>
                <a:spcPct val="90000"/>
              </a:lnSpc>
              <a:spcBef>
                <a:spcPts val="2000"/>
              </a:spcBef>
              <a:spcAft>
                <a:spcPts val="0"/>
              </a:spcAft>
              <a:buClr>
                <a:srgbClr val="888888"/>
              </a:buClr>
              <a:buSzPts val="1800"/>
              <a:buChar char="•"/>
              <a:defRPr/>
            </a:lvl8pPr>
            <a:lvl9pPr marL="4114800" lvl="8" indent="-342900" algn="l">
              <a:lnSpc>
                <a:spcPct val="90000"/>
              </a:lnSpc>
              <a:spcBef>
                <a:spcPts val="2000"/>
              </a:spcBef>
              <a:spcAft>
                <a:spcPts val="0"/>
              </a:spcAft>
              <a:buClr>
                <a:srgbClr val="888888"/>
              </a:buClr>
              <a:buSzPts val="1800"/>
              <a:buChar char="•"/>
              <a:defRPr/>
            </a:lvl9pPr>
          </a:lstStyle>
          <a:p>
            <a:endParaRPr/>
          </a:p>
        </p:txBody>
      </p:sp>
      <p:sp>
        <p:nvSpPr>
          <p:cNvPr id="24" name="Google Shape;24;p3"/>
          <p:cNvSpPr txBox="1">
            <a:spLocks noGrp="1"/>
          </p:cNvSpPr>
          <p:nvPr>
            <p:ph type="sldNum" idx="12"/>
          </p:nvPr>
        </p:nvSpPr>
        <p:spPr>
          <a:xfrm>
            <a:off x="17216584" y="12588549"/>
            <a:ext cx="258621" cy="248302"/>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Calibri"/>
              <a:buNone/>
              <a:defRPr sz="1200"/>
            </a:lvl1pPr>
            <a:lvl2pPr marL="0" lvl="1" indent="0" algn="r">
              <a:lnSpc>
                <a:spcPct val="100000"/>
              </a:lnSpc>
              <a:spcBef>
                <a:spcPts val="0"/>
              </a:spcBef>
              <a:spcAft>
                <a:spcPts val="0"/>
              </a:spcAft>
              <a:buClr>
                <a:srgbClr val="000000"/>
              </a:buClr>
              <a:buSzPts val="1200"/>
              <a:buFont typeface="Calibri"/>
              <a:buNone/>
              <a:defRPr sz="1200"/>
            </a:lvl2pPr>
            <a:lvl3pPr marL="0" lvl="2" indent="0" algn="r">
              <a:lnSpc>
                <a:spcPct val="100000"/>
              </a:lnSpc>
              <a:spcBef>
                <a:spcPts val="0"/>
              </a:spcBef>
              <a:spcAft>
                <a:spcPts val="0"/>
              </a:spcAft>
              <a:buClr>
                <a:srgbClr val="000000"/>
              </a:buClr>
              <a:buSzPts val="1200"/>
              <a:buFont typeface="Calibri"/>
              <a:buNone/>
              <a:defRPr sz="1200"/>
            </a:lvl3pPr>
            <a:lvl4pPr marL="0" lvl="3" indent="0" algn="r">
              <a:lnSpc>
                <a:spcPct val="100000"/>
              </a:lnSpc>
              <a:spcBef>
                <a:spcPts val="0"/>
              </a:spcBef>
              <a:spcAft>
                <a:spcPts val="0"/>
              </a:spcAft>
              <a:buClr>
                <a:srgbClr val="000000"/>
              </a:buClr>
              <a:buSzPts val="1200"/>
              <a:buFont typeface="Calibri"/>
              <a:buNone/>
              <a:defRPr sz="1200"/>
            </a:lvl4pPr>
            <a:lvl5pPr marL="0" lvl="4" indent="0" algn="r">
              <a:lnSpc>
                <a:spcPct val="100000"/>
              </a:lnSpc>
              <a:spcBef>
                <a:spcPts val="0"/>
              </a:spcBef>
              <a:spcAft>
                <a:spcPts val="0"/>
              </a:spcAft>
              <a:buClr>
                <a:srgbClr val="000000"/>
              </a:buClr>
              <a:buSzPts val="1200"/>
              <a:buFont typeface="Calibri"/>
              <a:buNone/>
              <a:defRPr sz="1200"/>
            </a:lvl5pPr>
            <a:lvl6pPr marL="0" lvl="5" indent="0" algn="r">
              <a:lnSpc>
                <a:spcPct val="100000"/>
              </a:lnSpc>
              <a:spcBef>
                <a:spcPts val="0"/>
              </a:spcBef>
              <a:spcAft>
                <a:spcPts val="0"/>
              </a:spcAft>
              <a:buClr>
                <a:srgbClr val="000000"/>
              </a:buClr>
              <a:buSzPts val="1200"/>
              <a:buFont typeface="Calibri"/>
              <a:buNone/>
              <a:defRPr sz="1200"/>
            </a:lvl6pPr>
            <a:lvl7pPr marL="0" lvl="6" indent="0" algn="r">
              <a:lnSpc>
                <a:spcPct val="100000"/>
              </a:lnSpc>
              <a:spcBef>
                <a:spcPts val="0"/>
              </a:spcBef>
              <a:spcAft>
                <a:spcPts val="0"/>
              </a:spcAft>
              <a:buClr>
                <a:srgbClr val="000000"/>
              </a:buClr>
              <a:buSzPts val="1200"/>
              <a:buFont typeface="Calibri"/>
              <a:buNone/>
              <a:defRPr sz="1200"/>
            </a:lvl7pPr>
            <a:lvl8pPr marL="0" lvl="7" indent="0" algn="r">
              <a:lnSpc>
                <a:spcPct val="100000"/>
              </a:lnSpc>
              <a:spcBef>
                <a:spcPts val="0"/>
              </a:spcBef>
              <a:spcAft>
                <a:spcPts val="0"/>
              </a:spcAft>
              <a:buClr>
                <a:srgbClr val="000000"/>
              </a:buClr>
              <a:buSzPts val="1200"/>
              <a:buFont typeface="Calibri"/>
              <a:buNone/>
              <a:defRPr sz="1200"/>
            </a:lvl8pPr>
            <a:lvl9pPr marL="0" lvl="8" indent="0" algn="r">
              <a:lnSpc>
                <a:spcPct val="100000"/>
              </a:lnSpc>
              <a:spcBef>
                <a:spcPts val="0"/>
              </a:spcBef>
              <a:spcAft>
                <a:spcPts val="0"/>
              </a:spcAft>
              <a:buClr>
                <a:srgbClr val="000000"/>
              </a:buClr>
              <a:buSzPts val="1200"/>
              <a:buFont typeface="Calibri"/>
              <a:buNone/>
              <a:defRPr sz="1200"/>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xmlns="" val="1119025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pPr/>
              <a:t>10/8/2025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313253475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Назва розділу">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5859" y="2147777"/>
            <a:ext cx="16374142" cy="8129254"/>
          </a:xfrm>
        </p:spPr>
        <p:txBody>
          <a:bodyPr anchor="b">
            <a:normAutofit/>
          </a:bodyPr>
          <a:lstStyle>
            <a:lvl1pPr>
              <a:defRPr sz="16800" spc="1600" baseline="0">
                <a:solidFill>
                  <a:schemeClr val="tx2"/>
                </a:solidFill>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485860" y="10319563"/>
            <a:ext cx="14034976" cy="1902270"/>
          </a:xfrm>
        </p:spPr>
        <p:txBody>
          <a:bodyPr>
            <a:normAutofit/>
          </a:bodyPr>
          <a:lstStyle>
            <a:lvl1pPr marL="0" indent="0">
              <a:lnSpc>
                <a:spcPct val="100000"/>
              </a:lnSpc>
              <a:buNone/>
              <a:defRPr sz="4000" b="1" i="0" cap="all" spc="800" baseline="0">
                <a:solidFill>
                  <a:schemeClr val="accent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a:xfrm>
            <a:off x="6473093" y="12751358"/>
            <a:ext cx="2987894" cy="696924"/>
          </a:xfrm>
        </p:spPr>
        <p:txBody>
          <a:bodyPr/>
          <a:lstStyle>
            <a:lvl1pPr>
              <a:defRPr baseline="0">
                <a:solidFill>
                  <a:schemeClr val="tx2"/>
                </a:solidFill>
              </a:defRPr>
            </a:lvl1pPr>
          </a:lstStyle>
          <a:p>
            <a:fld id="{B61BEF0D-F0BB-DE4B-95CE-6DB70DBA9567}" type="datetimeFigureOut">
              <a:rPr lang="en-US" smtClean="0"/>
              <a:pPr/>
              <a:t>10/8/2025</a:t>
            </a:fld>
            <a:endParaRPr lang="en-US" dirty="0"/>
          </a:p>
        </p:txBody>
      </p:sp>
      <p:sp>
        <p:nvSpPr>
          <p:cNvPr id="5" name="Footer Placeholder 4"/>
          <p:cNvSpPr>
            <a:spLocks noGrp="1"/>
          </p:cNvSpPr>
          <p:nvPr>
            <p:ph type="ftr" sz="quarter" idx="11"/>
          </p:nvPr>
        </p:nvSpPr>
        <p:spPr>
          <a:xfrm>
            <a:off x="10558128" y="12751358"/>
            <a:ext cx="8229600" cy="691592"/>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19884868" y="12751358"/>
            <a:ext cx="2975132" cy="691592"/>
          </a:xfrm>
        </p:spPr>
        <p:txBody>
          <a:bodyPr/>
          <a:lstStyle>
            <a:lvl1pPr>
              <a:defRPr baseline="0">
                <a:solidFill>
                  <a:schemeClr val="tx2"/>
                </a:solidFill>
              </a:defRPr>
            </a:lvl1p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grpSp>
        <p:nvGrpSpPr>
          <p:cNvPr id="7" name="Group 6"/>
          <p:cNvGrpSpPr/>
          <p:nvPr/>
        </p:nvGrpSpPr>
        <p:grpSpPr>
          <a:xfrm>
            <a:off x="0" y="0"/>
            <a:ext cx="5629276" cy="13716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xmlns="" val="1793996931"/>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2514600"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13295592" y="4572000"/>
            <a:ext cx="9601200" cy="723900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10/8/2025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3718657487"/>
      </p:ext>
    </p:extLst>
  </p:cSld>
  <p:clrMapOvr>
    <a:masterClrMapping/>
  </p:clrMapOvr>
  <p:hf sldNum="0" hdr="0" ftr="0" dt="0"/>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2505456" y="762001"/>
            <a:ext cx="20345400" cy="2987034"/>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2514600"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13267728" y="4399267"/>
            <a:ext cx="9601200" cy="1265058"/>
          </a:xfrm>
        </p:spPr>
        <p:txBody>
          <a:bodyPr anchor="b">
            <a:noAutofit/>
          </a:bodyPr>
          <a:lstStyle>
            <a:lvl1pPr marL="0" indent="0">
              <a:lnSpc>
                <a:spcPct val="100000"/>
              </a:lnSpc>
              <a:buNone/>
              <a:defRPr sz="3800" b="1" cap="all" spc="400" baseline="0">
                <a:solidFill>
                  <a:schemeClr val="tx2"/>
                </a:solidFill>
              </a:defRPr>
            </a:lvl1pPr>
            <a:lvl2pPr marL="914400" indent="0">
              <a:buNone/>
              <a:defRPr sz="38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13267728" y="5818204"/>
            <a:ext cx="9601200" cy="5992796"/>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176447753"/>
      </p:ext>
    </p:extLst>
  </p:cSld>
  <p:clrMapOvr>
    <a:masterClrMapping/>
  </p:clrMapOvr>
  <p:hf sldNum="0" hdr="0" ftr="0" dt="0"/>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20863222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31266887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 підпис">
    <p:spTree>
      <p:nvGrpSpPr>
        <p:cNvPr id="1" name=""/>
        <p:cNvGrpSpPr/>
        <p:nvPr/>
      </p:nvGrpSpPr>
      <p:grpSpPr>
        <a:xfrm>
          <a:off x="0" y="0"/>
          <a:ext cx="0" cy="0"/>
          <a:chOff x="0" y="0"/>
          <a:chExt cx="0" cy="0"/>
        </a:xfrm>
      </p:grpSpPr>
      <p:sp>
        <p:nvSpPr>
          <p:cNvPr id="17" name="Freeform 11"/>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16675769" y="914399"/>
            <a:ext cx="6184230" cy="2393342"/>
          </a:xfrm>
        </p:spPr>
        <p:txBody>
          <a:bodyPr anchor="b">
            <a:normAutofit/>
          </a:bodyPr>
          <a:lstStyle>
            <a:lvl1pPr>
              <a:lnSpc>
                <a:spcPct val="100000"/>
              </a:lnSpc>
              <a:defRPr sz="3800" b="1" i="0" cap="all"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1530102" y="1840754"/>
            <a:ext cx="12316836" cy="9970248"/>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6675771" y="3482672"/>
            <a:ext cx="6184230"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0103" y="12751358"/>
            <a:ext cx="2466710" cy="696924"/>
          </a:xfrm>
        </p:spPr>
        <p:txBody>
          <a:bodyPr/>
          <a:lstStyle/>
          <a:p>
            <a:fld id="{B61BEF0D-F0BB-DE4B-95CE-6DB70DBA9567}" type="datetimeFigureOut">
              <a:rPr lang="en-US" smtClean="0"/>
              <a:pPr/>
              <a:t>10/8/2025</a:t>
            </a:fld>
            <a:endParaRPr lang="en-US" dirty="0"/>
          </a:p>
        </p:txBody>
      </p:sp>
      <p:sp>
        <p:nvSpPr>
          <p:cNvPr id="6" name="Footer Placeholder 5"/>
          <p:cNvSpPr>
            <a:spLocks noGrp="1"/>
          </p:cNvSpPr>
          <p:nvPr>
            <p:ph type="ftr" sz="quarter" idx="11"/>
          </p:nvPr>
        </p:nvSpPr>
        <p:spPr>
          <a:xfrm>
            <a:off x="4207241" y="12751358"/>
            <a:ext cx="6964358" cy="691592"/>
          </a:xfrm>
        </p:spPr>
        <p:txBody>
          <a:bodyPr/>
          <a:lstStyle/>
          <a:p>
            <a:endParaRPr lang="en-US" dirty="0"/>
          </a:p>
        </p:txBody>
      </p:sp>
      <p:sp>
        <p:nvSpPr>
          <p:cNvPr id="7" name="Slide Number Placeholder 6"/>
          <p:cNvSpPr>
            <a:spLocks noGrp="1"/>
          </p:cNvSpPr>
          <p:nvPr>
            <p:ph type="sldNum" sz="quarter" idx="12"/>
          </p:nvPr>
        </p:nvSpPr>
        <p:spPr>
          <a:xfrm>
            <a:off x="11382028" y="12751358"/>
            <a:ext cx="2464912" cy="691592"/>
          </a:xfrm>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8" name="Rectangle 7"/>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906904274"/>
      </p:ext>
    </p:extLst>
  </p:cSld>
  <p:clrMapOvr>
    <a:masterClrMapping/>
  </p:clrMapOvr>
  <p:hf sldNum="0" hdr="0" ftr="0" dt="0"/>
  <p:extLst>
    <p:ext uri="{DCECCB84-F9BA-43D5-87BE-67443E8EF086}">
      <p15:sldGuideLst xmlns:p15="http://schemas.microsoft.com/office/powerpoint/2012/main" xmlns="">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і підпис">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66929" y="1"/>
            <a:ext cx="14711170" cy="13715998"/>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uk-UA"/>
              <a:t>Клацніть піктограму, щоб додати зображення</a:t>
            </a:r>
            <a:endParaRPr lang="en-US" dirty="0"/>
          </a:p>
        </p:txBody>
      </p:sp>
      <p:sp>
        <p:nvSpPr>
          <p:cNvPr id="11" name="Freeform 11"/>
          <p:cNvSpPr/>
          <p:nvPr/>
        </p:nvSpPr>
        <p:spPr bwMode="auto">
          <a:xfrm>
            <a:off x="14779624" y="0"/>
            <a:ext cx="9604376" cy="13716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675767" y="914400"/>
            <a:ext cx="6184234" cy="2393340"/>
          </a:xfrm>
        </p:spPr>
        <p:txBody>
          <a:bodyPr anchor="b">
            <a:normAutofit/>
          </a:bodyPr>
          <a:lstStyle>
            <a:lvl1pPr>
              <a:lnSpc>
                <a:spcPct val="100000"/>
              </a:lnSpc>
              <a:defRPr sz="3800" b="1" i="0" spc="600" baseline="0">
                <a:solidFill>
                  <a:schemeClr val="accent1"/>
                </a:solidFill>
                <a:latin typeface="+mn-lt"/>
              </a:defRPr>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16675767" y="3482672"/>
            <a:ext cx="6184234" cy="8328328"/>
          </a:xfrm>
        </p:spPr>
        <p:txBody>
          <a:bodyPr/>
          <a:lstStyle>
            <a:lvl1pPr marL="0" indent="0">
              <a:lnSpc>
                <a:spcPct val="120000"/>
              </a:lnSpc>
              <a:spcBef>
                <a:spcPts val="2400"/>
              </a:spcBef>
              <a:buNone/>
              <a:defRPr sz="3200" baseline="0">
                <a:solidFill>
                  <a:schemeClr val="bg2"/>
                </a:solidFill>
              </a:defRPr>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531900" y="12751358"/>
            <a:ext cx="2464912" cy="696924"/>
          </a:xfrm>
        </p:spPr>
        <p:txBody>
          <a:bodyPr/>
          <a:lstStyle/>
          <a:p>
            <a:fld id="{B61BEF0D-F0BB-DE4B-95CE-6DB70DBA9567}" type="datetimeFigureOut">
              <a:rPr lang="en-US" smtClean="0"/>
              <a:pPr/>
              <a:t>10/8/2025</a:t>
            </a:fld>
            <a:endParaRPr lang="en-US" dirty="0"/>
          </a:p>
        </p:txBody>
      </p:sp>
      <p:sp>
        <p:nvSpPr>
          <p:cNvPr id="6" name="Footer Placeholder 5"/>
          <p:cNvSpPr>
            <a:spLocks noGrp="1"/>
          </p:cNvSpPr>
          <p:nvPr>
            <p:ph type="ftr" sz="quarter" idx="11"/>
          </p:nvPr>
        </p:nvSpPr>
        <p:spPr>
          <a:xfrm>
            <a:off x="4207242" y="12751358"/>
            <a:ext cx="6964356" cy="691592"/>
          </a:xfrm>
        </p:spPr>
        <p:txBody>
          <a:bodyPr/>
          <a:lstStyle/>
          <a:p>
            <a:endParaRPr lang="en-US" dirty="0"/>
          </a:p>
        </p:txBody>
      </p:sp>
      <p:sp>
        <p:nvSpPr>
          <p:cNvPr id="7" name="Slide Number Placeholder 6"/>
          <p:cNvSpPr>
            <a:spLocks noGrp="1"/>
          </p:cNvSpPr>
          <p:nvPr>
            <p:ph type="sldNum" sz="quarter" idx="12"/>
          </p:nvPr>
        </p:nvSpPr>
        <p:spPr>
          <a:xfrm>
            <a:off x="11375136" y="12751358"/>
            <a:ext cx="2468880" cy="691592"/>
          </a:xfrm>
        </p:spPr>
        <p:txBody>
          <a:body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Tree>
    <p:extLst>
      <p:ext uri="{BB962C8B-B14F-4D97-AF65-F5344CB8AC3E}">
        <p14:creationId xmlns:p14="http://schemas.microsoft.com/office/powerpoint/2010/main" xmlns="" val="41971815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03356" y="764770"/>
            <a:ext cx="20356644" cy="2984264"/>
          </a:xfrm>
          <a:prstGeom prst="rect">
            <a:avLst/>
          </a:prstGeom>
        </p:spPr>
        <p:txBody>
          <a:bodyPr vert="horz" lIns="91440" tIns="45720" rIns="91440" bIns="45720" rtlCol="0" anchor="t">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2503356" y="4572003"/>
            <a:ext cx="20356644" cy="7187182"/>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2503356" y="12751358"/>
            <a:ext cx="4659444" cy="696924"/>
          </a:xfrm>
          <a:prstGeom prst="rect">
            <a:avLst/>
          </a:prstGeom>
        </p:spPr>
        <p:txBody>
          <a:bodyPr vert="horz" lIns="91440" tIns="45720" rIns="91440" bIns="45720" rtlCol="0" anchor="ctr"/>
          <a:lstStyle>
            <a:lvl1pPr algn="l">
              <a:defRPr sz="2400">
                <a:solidFill>
                  <a:schemeClr val="tx1">
                    <a:lumMod val="65000"/>
                    <a:lumOff val="35000"/>
                  </a:schemeClr>
                </a:solidFill>
              </a:defRPr>
            </a:lvl1pPr>
          </a:lstStyle>
          <a:p>
            <a:fld id="{B61BEF0D-F0BB-DE4B-95CE-6DB70DBA9567}" type="datetimeFigureOut">
              <a:rPr lang="en-US" smtClean="0"/>
              <a:pPr/>
              <a:t>10/8/2025</a:t>
            </a:fld>
            <a:endParaRPr lang="en-US" dirty="0"/>
          </a:p>
        </p:txBody>
      </p:sp>
      <p:sp>
        <p:nvSpPr>
          <p:cNvPr id="5" name="Footer Placeholder 4"/>
          <p:cNvSpPr>
            <a:spLocks noGrp="1"/>
          </p:cNvSpPr>
          <p:nvPr>
            <p:ph type="ftr" sz="quarter" idx="3"/>
          </p:nvPr>
        </p:nvSpPr>
        <p:spPr>
          <a:xfrm>
            <a:off x="8077200" y="12751358"/>
            <a:ext cx="8229600" cy="691592"/>
          </a:xfrm>
          <a:prstGeom prst="rect">
            <a:avLst/>
          </a:prstGeom>
        </p:spPr>
        <p:txBody>
          <a:bodyPr vert="horz" lIns="91440" tIns="45720" rIns="91440" bIns="45720" rtlCol="0" anchor="ctr"/>
          <a:lstStyle>
            <a:lvl1pPr algn="ctr">
              <a:defRPr sz="24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17221203" y="12751358"/>
            <a:ext cx="5638798" cy="691592"/>
          </a:xfrm>
          <a:prstGeom prst="rect">
            <a:avLst/>
          </a:prstGeom>
        </p:spPr>
        <p:txBody>
          <a:bodyPr vert="horz" lIns="91440" tIns="45720" rIns="91440" bIns="45720" rtlCol="0" anchor="ctr"/>
          <a:lstStyle>
            <a:lvl1pPr algn="r">
              <a:defRPr sz="2400">
                <a:solidFill>
                  <a:schemeClr val="tx1">
                    <a:lumMod val="65000"/>
                    <a:lumOff val="35000"/>
                  </a:schemeClr>
                </a:solidFill>
              </a:defRPr>
            </a:lvl1pPr>
          </a:lstStyle>
          <a:p>
            <a:pPr marL="0" lvl="0" indent="0" algn="l" rtl="0">
              <a:spcBef>
                <a:spcPts val="0"/>
              </a:spcBef>
              <a:spcAft>
                <a:spcPts val="0"/>
              </a:spcAft>
              <a:buNone/>
            </a:pPr>
            <a:fld id="{00000000-1234-1234-1234-123412341234}" type="slidenum">
              <a:rPr lang="en-US" smtClean="0"/>
              <a:pPr marL="0" lvl="0" indent="0" algn="l" rtl="0">
                <a:spcBef>
                  <a:spcPts val="0"/>
                </a:spcBef>
                <a:spcAft>
                  <a:spcPts val="0"/>
                </a:spcAft>
                <a:buNone/>
              </a:pPr>
              <a:t>‹#›</a:t>
            </a:fld>
            <a:endParaRPr lang="en-US"/>
          </a:p>
        </p:txBody>
      </p:sp>
      <p:sp>
        <p:nvSpPr>
          <p:cNvPr id="11" name="Freeform 6"/>
          <p:cNvSpPr/>
          <p:nvPr/>
        </p:nvSpPr>
        <p:spPr bwMode="auto">
          <a:xfrm>
            <a:off x="1" y="0"/>
            <a:ext cx="1771650" cy="13716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23817072" y="0"/>
            <a:ext cx="566928"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xmlns="" val="18628994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hf sldNum="0" hdr="0" ftr="0" dt="0"/>
  <p:txStyles>
    <p:titleStyle>
      <a:lvl1pPr algn="l" defTabSz="1828800" rtl="0" eaLnBrk="1" latinLnBrk="0" hangingPunct="1">
        <a:lnSpc>
          <a:spcPct val="90000"/>
        </a:lnSpc>
        <a:spcBef>
          <a:spcPct val="0"/>
        </a:spcBef>
        <a:buNone/>
        <a:defRPr sz="10200" kern="1200" cap="all" spc="400" baseline="0">
          <a:solidFill>
            <a:schemeClr val="tx2"/>
          </a:solidFill>
          <a:latin typeface="+mj-lt"/>
          <a:ea typeface="+mj-ea"/>
          <a:cs typeface="+mj-cs"/>
        </a:defRPr>
      </a:lvl1pPr>
    </p:titleStyle>
    <p:bodyStyle>
      <a:lvl1pPr marL="457200" indent="-457200" algn="l" defTabSz="1828800" rtl="0" eaLnBrk="1" latinLnBrk="0" hangingPunct="1">
        <a:lnSpc>
          <a:spcPct val="110000"/>
        </a:lnSpc>
        <a:spcBef>
          <a:spcPts val="1400"/>
        </a:spcBef>
        <a:buClr>
          <a:schemeClr val="tx2"/>
        </a:buClr>
        <a:buFont typeface="Arial" panose="020B0604020202020204" pitchFamily="34" charset="0"/>
        <a:buChar char="•"/>
        <a:defRPr sz="4000" kern="1200">
          <a:solidFill>
            <a:schemeClr val="tx1">
              <a:lumMod val="65000"/>
              <a:lumOff val="35000"/>
            </a:schemeClr>
          </a:solidFill>
          <a:latin typeface="+mn-lt"/>
          <a:ea typeface="+mn-ea"/>
          <a:cs typeface="+mn-cs"/>
        </a:defRPr>
      </a:lvl1pPr>
      <a:lvl2pPr marL="1371600" indent="-457200" algn="l" defTabSz="1828800" rtl="0" eaLnBrk="1" latinLnBrk="0" hangingPunct="1">
        <a:lnSpc>
          <a:spcPct val="110000"/>
        </a:lnSpc>
        <a:spcBef>
          <a:spcPts val="1400"/>
        </a:spcBef>
        <a:buClr>
          <a:schemeClr val="tx2"/>
        </a:buClr>
        <a:buFont typeface="Gill Sans MT" panose="020B0502020104020203" pitchFamily="34" charset="0"/>
        <a:buChar char="–"/>
        <a:defRPr sz="3600" kern="1200">
          <a:solidFill>
            <a:schemeClr val="tx1">
              <a:lumMod val="65000"/>
              <a:lumOff val="35000"/>
            </a:schemeClr>
          </a:solidFill>
          <a:latin typeface="+mn-lt"/>
          <a:ea typeface="+mn-ea"/>
          <a:cs typeface="+mn-cs"/>
        </a:defRPr>
      </a:lvl2pPr>
      <a:lvl3pPr marL="2286000" indent="-457200" algn="l" defTabSz="1828800" rtl="0" eaLnBrk="1" latinLnBrk="0" hangingPunct="1">
        <a:lnSpc>
          <a:spcPct val="110000"/>
        </a:lnSpc>
        <a:spcBef>
          <a:spcPts val="1400"/>
        </a:spcBef>
        <a:buClr>
          <a:schemeClr val="tx2"/>
        </a:buClr>
        <a:buFont typeface="Arial" panose="020B0604020202020204" pitchFamily="34" charset="0"/>
        <a:buChar char="•"/>
        <a:defRPr sz="3200" kern="1200">
          <a:solidFill>
            <a:schemeClr val="tx1">
              <a:lumMod val="65000"/>
              <a:lumOff val="35000"/>
            </a:schemeClr>
          </a:solidFill>
          <a:latin typeface="+mn-lt"/>
          <a:ea typeface="+mn-ea"/>
          <a:cs typeface="+mn-cs"/>
        </a:defRPr>
      </a:lvl3pPr>
      <a:lvl4pPr marL="32004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4pPr>
      <a:lvl5pPr marL="41148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5pPr>
      <a:lvl6pPr marL="50292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a:solidFill>
            <a:schemeClr val="tx1">
              <a:lumMod val="65000"/>
              <a:lumOff val="35000"/>
            </a:schemeClr>
          </a:solidFill>
          <a:latin typeface="+mn-lt"/>
          <a:ea typeface="+mn-ea"/>
          <a:cs typeface="+mn-cs"/>
        </a:defRPr>
      </a:lvl6pPr>
      <a:lvl7pPr marL="59436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a:solidFill>
            <a:schemeClr val="tx1">
              <a:lumMod val="65000"/>
              <a:lumOff val="35000"/>
            </a:schemeClr>
          </a:solidFill>
          <a:latin typeface="+mn-lt"/>
          <a:ea typeface="+mn-ea"/>
          <a:cs typeface="+mn-cs"/>
        </a:defRPr>
      </a:lvl7pPr>
      <a:lvl8pPr marL="6858000" indent="-457200" algn="l" defTabSz="1828800" rtl="0" eaLnBrk="1" latinLnBrk="0" hangingPunct="1">
        <a:lnSpc>
          <a:spcPct val="110000"/>
        </a:lnSpc>
        <a:spcBef>
          <a:spcPts val="1400"/>
        </a:spcBef>
        <a:buClr>
          <a:schemeClr val="tx2"/>
        </a:buClr>
        <a:buFont typeface="Gill Sans MT" panose="020B0502020104020203" pitchFamily="34" charset="0"/>
        <a:buChar char="–"/>
        <a:defRPr sz="2800" kern="1200" baseline="0">
          <a:solidFill>
            <a:schemeClr val="tx1">
              <a:lumMod val="65000"/>
              <a:lumOff val="35000"/>
            </a:schemeClr>
          </a:solidFill>
          <a:latin typeface="+mn-lt"/>
          <a:ea typeface="+mn-ea"/>
          <a:cs typeface="+mn-cs"/>
        </a:defRPr>
      </a:lvl8pPr>
      <a:lvl9pPr marL="7772400" indent="-457200" algn="l" defTabSz="1828800" rtl="0" eaLnBrk="1" latinLnBrk="0" hangingPunct="1">
        <a:lnSpc>
          <a:spcPct val="110000"/>
        </a:lnSpc>
        <a:spcBef>
          <a:spcPts val="1400"/>
        </a:spcBef>
        <a:buClr>
          <a:schemeClr val="tx2"/>
        </a:buClr>
        <a:buFont typeface="Arial" panose="020B0604020202020204" pitchFamily="34" charset="0"/>
        <a:buChar char="•"/>
        <a:defRPr sz="2800" kern="1200" baseline="0">
          <a:solidFill>
            <a:schemeClr val="tx1">
              <a:lumMod val="65000"/>
              <a:lumOff val="35000"/>
            </a:schemeClr>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mms.gov.ua/bezbaryernij-prostir"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e-construction.gov.ua/files/new_doc/3622203486843700817/2025-04-30/7581de4e-8c74-4f97-ab42-dc6639d54eef.pdf" TargetMode="External"/><Relationship Id="rId5" Type="http://schemas.openxmlformats.org/officeDocument/2006/relationships/hyperlink" Target="https://zakon.rada.gov.ua/laws/show/1046-2023-%D1%80#Text" TargetMode="External"/><Relationship Id="rId4" Type="http://schemas.openxmlformats.org/officeDocument/2006/relationships/hyperlink" Target="https://mms.gov.ua/npas/pro-metodychni-rekomendatsii-shchodo-zaprovadzhennia-pryntsypiv-bezbariernosti-pid-chas-nadannia-posluh-u-sferakh-molodizhnoi-polityky-fizychnoi-kultury-i-sportu-utverdzhennia-ukrainskoi-nat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hyperlink" Target="https://www.msp.gov.ua/about/klyuchovi-napryamy/bezbaryernist" TargetMode="External"/><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e-construction.gov.ua/files/new_doc/3622203486843700817/2025-04-30/7581de4e-8c74-4f97-ab42-dc6639d54eef.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s://e-construction.gov.ua/files/new_doc/3622203486843700817/2025-04-30/7581de4e-8c74-4f97-ab42-dc6639d54e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hyperlink" Target="https://e-construction.gov.ua/files/new_doc/3622203486843700817/2025-04-30/7581de4e-8c74-4f97-ab42-dc6639d54eef.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7"/>
        <p:cNvGrpSpPr/>
        <p:nvPr/>
      </p:nvGrpSpPr>
      <p:grpSpPr>
        <a:xfrm>
          <a:off x="0" y="0"/>
          <a:ext cx="0" cy="0"/>
          <a:chOff x="0" y="0"/>
          <a:chExt cx="0" cy="0"/>
        </a:xfrm>
      </p:grpSpPr>
      <p:sp>
        <p:nvSpPr>
          <p:cNvPr id="89" name="Google Shape;89;p1"/>
          <p:cNvSpPr txBox="1"/>
          <p:nvPr/>
        </p:nvSpPr>
        <p:spPr>
          <a:xfrm>
            <a:off x="2714447" y="945449"/>
            <a:ext cx="18955110" cy="817648"/>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3600">
                <a:solidFill>
                  <a:srgbClr val="262626"/>
                </a:solidFill>
              </a:rPr>
              <a:t>2025</a:t>
            </a:r>
            <a:endParaRPr sz="3600">
              <a:solidFill>
                <a:srgbClr val="262626"/>
              </a:solidFill>
            </a:endParaRPr>
          </a:p>
        </p:txBody>
      </p:sp>
      <p:cxnSp>
        <p:nvCxnSpPr>
          <p:cNvPr id="90" name="Google Shape;90;p1"/>
          <p:cNvCxnSpPr/>
          <p:nvPr/>
        </p:nvCxnSpPr>
        <p:spPr>
          <a:xfrm>
            <a:off x="11254025" y="1953782"/>
            <a:ext cx="1875954" cy="0"/>
          </a:xfrm>
          <a:prstGeom prst="straightConnector1">
            <a:avLst/>
          </a:prstGeom>
          <a:noFill/>
          <a:ln w="28575" cap="flat" cmpd="sng">
            <a:solidFill>
              <a:srgbClr val="243267"/>
            </a:solidFill>
            <a:prstDash val="solid"/>
            <a:miter lim="800000"/>
            <a:headEnd type="none" w="sm" len="sm"/>
            <a:tailEnd type="none" w="sm" len="sm"/>
          </a:ln>
        </p:spPr>
      </p:cxnSp>
      <p:sp>
        <p:nvSpPr>
          <p:cNvPr id="93" name="Google Shape;93;p1"/>
          <p:cNvSpPr txBox="1"/>
          <p:nvPr/>
        </p:nvSpPr>
        <p:spPr>
          <a:xfrm>
            <a:off x="9836145" y="12297368"/>
            <a:ext cx="11833412" cy="615472"/>
          </a:xfrm>
          <a:prstGeom prst="rect">
            <a:avLst/>
          </a:prstGeom>
          <a:noFill/>
          <a:ln>
            <a:noFill/>
          </a:ln>
        </p:spPr>
        <p:txBody>
          <a:bodyPr spcFirstLastPara="1" wrap="square" lIns="182850" tIns="91400" rIns="182850" bIns="91400" anchor="t" anchorCtr="0">
            <a:spAutoFit/>
          </a:bodyPr>
          <a:lstStyle/>
          <a:p>
            <a:pPr algn="ctr">
              <a:buClr>
                <a:srgbClr val="262626"/>
              </a:buClr>
              <a:buSzPts val="1800"/>
            </a:pPr>
            <a:r>
              <a:rPr lang="uk-UA" sz="2800" dirty="0"/>
              <a:t>Міністерство молоді та спорту України</a:t>
            </a:r>
            <a:endParaRPr sz="2800" dirty="0"/>
          </a:p>
        </p:txBody>
      </p:sp>
      <p:sp>
        <p:nvSpPr>
          <p:cNvPr id="3" name="Google Shape;88;p1"/>
          <p:cNvSpPr txBox="1"/>
          <p:nvPr/>
        </p:nvSpPr>
        <p:spPr>
          <a:xfrm>
            <a:off x="5414682" y="1178647"/>
            <a:ext cx="17656056" cy="9189170"/>
          </a:xfrm>
          <a:prstGeom prst="rect">
            <a:avLst/>
          </a:prstGeom>
          <a:noFill/>
          <a:ln>
            <a:noFill/>
          </a:ln>
        </p:spPr>
        <p:txBody>
          <a:bodyPr spcFirstLastPara="1" wrap="square" lIns="130550" tIns="130550" rIns="130550" bIns="130550" anchor="t" anchorCtr="0">
            <a:spAutoFit/>
          </a:bodyPr>
          <a:lstStyle/>
          <a:p>
            <a:pPr algn="ctr">
              <a:buClr>
                <a:srgbClr val="262626"/>
              </a:buClr>
              <a:buSzPts val="1800"/>
            </a:pPr>
            <a:r>
              <a:rPr lang="ru-RU" sz="7200" dirty="0">
                <a:solidFill>
                  <a:srgbClr val="0070C0"/>
                </a:solidFill>
              </a:rPr>
              <a:t> </a:t>
            </a:r>
          </a:p>
          <a:p>
            <a:pPr algn="ctr">
              <a:buClr>
                <a:srgbClr val="262626"/>
              </a:buClr>
              <a:buSzPts val="1800"/>
            </a:pPr>
            <a:r>
              <a:rPr lang="ru-RU" sz="7200" b="1" dirty="0">
                <a:solidFill>
                  <a:srgbClr val="002060"/>
                </a:solidFill>
                <a:latin typeface="docs-Roboto"/>
              </a:rPr>
              <a:t>РЕАЛІЗАЦІЯ </a:t>
            </a:r>
          </a:p>
          <a:p>
            <a:pPr algn="ctr">
              <a:buClr>
                <a:srgbClr val="262626"/>
              </a:buClr>
              <a:buSzPts val="1800"/>
            </a:pPr>
            <a:r>
              <a:rPr lang="ru-RU" sz="7200" b="1" dirty="0">
                <a:solidFill>
                  <a:srgbClr val="002060"/>
                </a:solidFill>
                <a:latin typeface="docs-Roboto"/>
              </a:rPr>
              <a:t>НАЦІОНАЛЬН</a:t>
            </a:r>
            <a:r>
              <a:rPr lang="uk-UA" sz="7200" b="1" dirty="0">
                <a:solidFill>
                  <a:srgbClr val="002060"/>
                </a:solidFill>
                <a:latin typeface="docs-Roboto"/>
              </a:rPr>
              <a:t>ОЇ</a:t>
            </a:r>
            <a:r>
              <a:rPr lang="ru-RU" sz="7200" b="1" dirty="0">
                <a:solidFill>
                  <a:srgbClr val="002060"/>
                </a:solidFill>
                <a:latin typeface="docs-Roboto"/>
              </a:rPr>
              <a:t> СТРАТЕГІЇ ЗІ СТВОРЕННЯ </a:t>
            </a:r>
            <a:r>
              <a:rPr lang="ru-RU" sz="7200" b="1" dirty="0" err="1">
                <a:solidFill>
                  <a:srgbClr val="002060"/>
                </a:solidFill>
                <a:latin typeface="docs-Roboto"/>
              </a:rPr>
              <a:t>БЕЗБАРʼЄРНОГО</a:t>
            </a:r>
            <a:r>
              <a:rPr lang="ru-RU" sz="7200" b="1" dirty="0">
                <a:solidFill>
                  <a:srgbClr val="002060"/>
                </a:solidFill>
                <a:latin typeface="docs-Roboto"/>
              </a:rPr>
              <a:t> ПРОСТОРУ В УКРАЇНІ</a:t>
            </a:r>
          </a:p>
          <a:p>
            <a:pPr algn="ctr">
              <a:buClr>
                <a:srgbClr val="262626"/>
              </a:buClr>
              <a:buSzPts val="1800"/>
            </a:pPr>
            <a:r>
              <a:rPr lang="ru-RU" sz="7200" b="1" dirty="0">
                <a:solidFill>
                  <a:srgbClr val="002060"/>
                </a:solidFill>
                <a:latin typeface="docs-Roboto"/>
              </a:rPr>
              <a:t> </a:t>
            </a:r>
            <a:r>
              <a:rPr lang="ru-RU" sz="5400" b="1" i="1" dirty="0">
                <a:solidFill>
                  <a:srgbClr val="002060"/>
                </a:solidFill>
                <a:latin typeface="docs-Roboto"/>
              </a:rPr>
              <a:t>у сферах </a:t>
            </a:r>
            <a:r>
              <a:rPr lang="ru-RU" sz="5400" b="1" i="1" dirty="0" err="1">
                <a:solidFill>
                  <a:srgbClr val="002060"/>
                </a:solidFill>
                <a:latin typeface="docs-Roboto"/>
              </a:rPr>
              <a:t>молодіжної</a:t>
            </a:r>
            <a:r>
              <a:rPr lang="ru-RU" sz="5400" b="1" i="1" dirty="0">
                <a:solidFill>
                  <a:srgbClr val="002060"/>
                </a:solidFill>
                <a:latin typeface="docs-Roboto"/>
              </a:rPr>
              <a:t> </a:t>
            </a:r>
            <a:r>
              <a:rPr lang="ru-RU" sz="5400" b="1" i="1" dirty="0" err="1">
                <a:solidFill>
                  <a:srgbClr val="002060"/>
                </a:solidFill>
                <a:latin typeface="docs-Roboto"/>
              </a:rPr>
              <a:t>політики</a:t>
            </a:r>
            <a:r>
              <a:rPr lang="ru-RU" sz="5400" b="1" i="1" dirty="0">
                <a:solidFill>
                  <a:srgbClr val="002060"/>
                </a:solidFill>
                <a:latin typeface="docs-Roboto"/>
              </a:rPr>
              <a:t>, </a:t>
            </a:r>
            <a:r>
              <a:rPr lang="ru-RU" sz="5400" b="1" i="1" dirty="0" err="1">
                <a:solidFill>
                  <a:srgbClr val="002060"/>
                </a:solidFill>
                <a:latin typeface="docs-Roboto"/>
              </a:rPr>
              <a:t>фізичної</a:t>
            </a:r>
            <a:r>
              <a:rPr lang="ru-RU" sz="5400" b="1" i="1" dirty="0">
                <a:solidFill>
                  <a:srgbClr val="002060"/>
                </a:solidFill>
                <a:latin typeface="docs-Roboto"/>
              </a:rPr>
              <a:t> </a:t>
            </a:r>
            <a:r>
              <a:rPr lang="ru-RU" sz="5400" b="1" i="1" dirty="0" err="1">
                <a:solidFill>
                  <a:srgbClr val="002060"/>
                </a:solidFill>
                <a:latin typeface="docs-Roboto"/>
              </a:rPr>
              <a:t>культури</a:t>
            </a:r>
            <a:r>
              <a:rPr lang="ru-RU" sz="5400" b="1" i="1" dirty="0">
                <a:solidFill>
                  <a:srgbClr val="002060"/>
                </a:solidFill>
                <a:latin typeface="docs-Roboto"/>
              </a:rPr>
              <a:t> і спорту, </a:t>
            </a:r>
            <a:r>
              <a:rPr lang="ru-RU" sz="5400" b="1" i="1" dirty="0" err="1">
                <a:solidFill>
                  <a:srgbClr val="002060"/>
                </a:solidFill>
                <a:latin typeface="docs-Roboto"/>
              </a:rPr>
              <a:t>утвердження</a:t>
            </a:r>
            <a:r>
              <a:rPr lang="ru-RU" sz="5400" b="1" i="1" dirty="0">
                <a:solidFill>
                  <a:srgbClr val="002060"/>
                </a:solidFill>
                <a:latin typeface="docs-Roboto"/>
              </a:rPr>
              <a:t> </a:t>
            </a:r>
            <a:r>
              <a:rPr lang="ru-RU" sz="5400" b="1" i="1" dirty="0" err="1">
                <a:solidFill>
                  <a:srgbClr val="002060"/>
                </a:solidFill>
                <a:latin typeface="docs-Roboto"/>
              </a:rPr>
              <a:t>української</a:t>
            </a:r>
            <a:r>
              <a:rPr lang="ru-RU" sz="5400" b="1" i="1" dirty="0">
                <a:solidFill>
                  <a:srgbClr val="002060"/>
                </a:solidFill>
                <a:latin typeface="docs-Roboto"/>
              </a:rPr>
              <a:t> </a:t>
            </a:r>
            <a:r>
              <a:rPr lang="ru-RU" sz="5400" b="1" i="1" dirty="0" err="1">
                <a:solidFill>
                  <a:srgbClr val="002060"/>
                </a:solidFill>
                <a:latin typeface="docs-Roboto"/>
              </a:rPr>
              <a:t>національної</a:t>
            </a:r>
            <a:r>
              <a:rPr lang="ru-RU" sz="5400" b="1" i="1" dirty="0">
                <a:solidFill>
                  <a:srgbClr val="002060"/>
                </a:solidFill>
                <a:latin typeface="docs-Roboto"/>
              </a:rPr>
              <a:t> та </a:t>
            </a:r>
            <a:r>
              <a:rPr lang="ru-RU" sz="5400" b="1" i="1" dirty="0" err="1">
                <a:solidFill>
                  <a:srgbClr val="002060"/>
                </a:solidFill>
                <a:latin typeface="docs-Roboto"/>
              </a:rPr>
              <a:t>громадянської</a:t>
            </a:r>
            <a:r>
              <a:rPr lang="ru-RU" sz="5400" b="1" i="1" dirty="0">
                <a:solidFill>
                  <a:srgbClr val="002060"/>
                </a:solidFill>
                <a:latin typeface="docs-Roboto"/>
              </a:rPr>
              <a:t> </a:t>
            </a:r>
            <a:r>
              <a:rPr lang="ru-RU" sz="5400" b="1" i="1" dirty="0" err="1">
                <a:solidFill>
                  <a:srgbClr val="002060"/>
                </a:solidFill>
                <a:latin typeface="docs-Roboto"/>
              </a:rPr>
              <a:t>ідентичності</a:t>
            </a:r>
            <a:endParaRPr lang="ru-RU" sz="5400" b="1" i="1" dirty="0">
              <a:solidFill>
                <a:srgbClr val="002060"/>
              </a:solidFill>
            </a:endParaRPr>
          </a:p>
          <a:p>
            <a:pPr algn="ctr">
              <a:buClr>
                <a:srgbClr val="262626"/>
              </a:buClr>
              <a:buSzPts val="1800"/>
            </a:pPr>
            <a:endParaRPr lang="ru-RU" sz="7200" dirty="0">
              <a:solidFill>
                <a:srgbClr val="002060"/>
              </a:solidFill>
            </a:endParaRPr>
          </a:p>
          <a:p>
            <a:pPr algn="ctr">
              <a:buClr>
                <a:srgbClr val="262626"/>
              </a:buClr>
              <a:buSzPts val="1800"/>
            </a:pPr>
            <a:endParaRPr lang="ru-RU" sz="4000" dirty="0">
              <a:solidFill>
                <a:srgbClr val="262626"/>
              </a:solidFill>
            </a:endParaRPr>
          </a:p>
        </p:txBody>
      </p:sp>
      <p:pic>
        <p:nvPicPr>
          <p:cNvPr id="1026" name="Picture 2" descr="Країна без бар'єрів - ГО 〞Громадський рух 〞Соціальна Єдність〞">
            <a:extLst>
              <a:ext uri="{FF2B5EF4-FFF2-40B4-BE49-F238E27FC236}">
                <a16:creationId xmlns:a16="http://schemas.microsoft.com/office/drawing/2014/main" xmlns="" id="{5746209A-AA0B-E9D0-B836-02E9284BFEA8}"/>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4660" b="29322"/>
          <a:stretch>
            <a:fillRect/>
          </a:stretch>
        </p:blipFill>
        <p:spPr bwMode="auto">
          <a:xfrm>
            <a:off x="19735800" y="10931640"/>
            <a:ext cx="4305300" cy="1981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90"/>
        <p:cNvGrpSpPr/>
        <p:nvPr/>
      </p:nvGrpSpPr>
      <p:grpSpPr>
        <a:xfrm>
          <a:off x="0" y="0"/>
          <a:ext cx="0" cy="0"/>
          <a:chOff x="0" y="0"/>
          <a:chExt cx="0" cy="0"/>
        </a:xfrm>
      </p:grpSpPr>
      <p:sp>
        <p:nvSpPr>
          <p:cNvPr id="491" name="Google Shape;491;p26"/>
          <p:cNvSpPr/>
          <p:nvPr/>
        </p:nvSpPr>
        <p:spPr>
          <a:xfrm>
            <a:off x="5468471" y="7124700"/>
            <a:ext cx="18915529" cy="89647"/>
          </a:xfrm>
          <a:prstGeom prst="rect">
            <a:avLst/>
          </a:prstGeom>
          <a:solidFill>
            <a:schemeClr val="accent1">
              <a:lumMod val="40000"/>
              <a:lumOff val="60000"/>
            </a:schemeClr>
          </a:solidFill>
          <a:ln>
            <a:noFill/>
          </a:ln>
        </p:spPr>
        <p:txBody>
          <a:bodyPr spcFirstLastPara="1" wrap="square" lIns="182850" tIns="91400" rIns="182850" bIns="91400" anchor="ctr" anchorCtr="0">
            <a:noAutofit/>
          </a:bodyPr>
          <a:lstStyle/>
          <a:p>
            <a:pPr algn="ctr">
              <a:buSzPts val="1800"/>
            </a:pPr>
            <a:endParaRPr lang="uk-UA" sz="60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endParaRPr lang="uk-UA" sz="4800" b="1"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endParaRPr>
          </a:p>
          <a:p>
            <a:pPr algn="ctr">
              <a:buSzPts val="1800"/>
            </a:pP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Сторінка щодо безбар'єрності на сайті </a:t>
            </a:r>
            <a:r>
              <a:rPr lang="uk-UA" sz="3200" b="1" u="sng" dirty="0" err="1">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Мінмолодьспорту</a:t>
            </a:r>
            <a:r>
              <a:rPr lang="uk-UA" sz="3200" b="1" u="sng"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a:t>
            </a:r>
          </a:p>
          <a:p>
            <a:pPr algn="ctr">
              <a:buSzPts val="1800"/>
            </a:pPr>
            <a:r>
              <a:rPr lang="en-US" sz="3200" dirty="0">
                <a:solidFill>
                  <a:schemeClr val="accent4">
                    <a:lumMod val="50000"/>
                  </a:schemeClr>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https://mms.gov.ua/bezbaryernij-prostir</a:t>
            </a:r>
            <a:endParaRPr lang="uk-UA" sz="3200" dirty="0">
              <a:solidFill>
                <a:schemeClr val="accent4">
                  <a:lumMod val="50000"/>
                </a:schemeClr>
              </a:solidFill>
              <a:latin typeface="Calibri"/>
              <a:ea typeface="Calibri"/>
              <a:cs typeface="Calibri"/>
              <a:sym typeface="Calibri"/>
            </a:endParaRPr>
          </a:p>
          <a:p>
            <a:pPr algn="ctr">
              <a:buSzPts val="1800"/>
            </a:pPr>
            <a:endParaRPr lang="uk-UA" sz="6000"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rPr>
              <a:t>Методичні</a:t>
            </a:r>
            <a:r>
              <a:rPr lang="ru-RU" sz="3200" b="1" dirty="0">
                <a:solidFill>
                  <a:schemeClr val="accent4">
                    <a:lumMod val="50000"/>
                  </a:schemeClr>
                </a:solidFill>
              </a:rPr>
              <a:t> </a:t>
            </a:r>
            <a:r>
              <a:rPr lang="ru-RU" sz="3200" b="1" dirty="0" err="1">
                <a:solidFill>
                  <a:schemeClr val="accent4">
                    <a:lumMod val="50000"/>
                  </a:schemeClr>
                </a:solidFill>
              </a:rPr>
              <a:t>рекомендації</a:t>
            </a:r>
            <a:r>
              <a:rPr lang="ru-RU" sz="3200" b="1" dirty="0">
                <a:solidFill>
                  <a:schemeClr val="accent4">
                    <a:lumMod val="50000"/>
                  </a:schemeClr>
                </a:solidFill>
              </a:rPr>
              <a:t> </a:t>
            </a:r>
            <a:r>
              <a:rPr lang="ru-RU" sz="3200" b="1" dirty="0" err="1">
                <a:solidFill>
                  <a:schemeClr val="accent4">
                    <a:lumMod val="50000"/>
                  </a:schemeClr>
                </a:solidFill>
              </a:rPr>
              <a:t>щодо</a:t>
            </a:r>
            <a:r>
              <a:rPr lang="ru-RU" sz="3200" b="1" dirty="0">
                <a:solidFill>
                  <a:schemeClr val="accent4">
                    <a:lumMod val="50000"/>
                  </a:schemeClr>
                </a:solidFill>
              </a:rPr>
              <a:t> </a:t>
            </a:r>
            <a:r>
              <a:rPr lang="ru-RU" sz="3200" b="1" dirty="0" err="1">
                <a:solidFill>
                  <a:schemeClr val="accent4">
                    <a:lumMod val="50000"/>
                  </a:schemeClr>
                </a:solidFill>
              </a:rPr>
              <a:t>запровадження</a:t>
            </a:r>
            <a:r>
              <a:rPr lang="ru-RU" sz="3200" b="1" dirty="0">
                <a:solidFill>
                  <a:schemeClr val="accent4">
                    <a:lumMod val="50000"/>
                  </a:schemeClr>
                </a:solidFill>
              </a:rPr>
              <a:t> </a:t>
            </a:r>
            <a:r>
              <a:rPr lang="ru-RU" sz="3200" b="1" dirty="0" err="1">
                <a:solidFill>
                  <a:schemeClr val="accent4">
                    <a:lumMod val="50000"/>
                  </a:schemeClr>
                </a:solidFill>
              </a:rPr>
              <a:t>принципів</a:t>
            </a:r>
            <a:r>
              <a:rPr lang="ru-RU" sz="3200" b="1" dirty="0">
                <a:solidFill>
                  <a:schemeClr val="accent4">
                    <a:lumMod val="50000"/>
                  </a:schemeClr>
                </a:solidFill>
              </a:rPr>
              <a:t> безбар'єрності </a:t>
            </a:r>
            <a:endParaRPr lang="uk-UA" sz="3200" b="1"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endParaRPr>
          </a:p>
          <a:p>
            <a:pPr algn="ctr">
              <a:buSzPts val="1800"/>
            </a:pPr>
            <a:r>
              <a:rPr lang="en-US" sz="3200" dirty="0">
                <a:solidFill>
                  <a:schemeClr val="accent4">
                    <a:lumMod val="50000"/>
                  </a:schemeClr>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https://mms.gov.ua/npas/pro-metodychni-rekomendatsii-shchodo-zaprovadzhennia-pryntsypiv-bezbariernosti-pid-chas-nadannia-posluh-u-sferakh-molodizhnoi-polityky-fizychnoi-kultury-i-sportu-utverdzhennia-ukrainskoi-nats</a:t>
            </a:r>
            <a:endParaRPr lang="uk-UA" sz="3200" dirty="0">
              <a:solidFill>
                <a:schemeClr val="accent4">
                  <a:lumMod val="50000"/>
                </a:schemeClr>
              </a:solidFill>
              <a:latin typeface="Calibri"/>
              <a:ea typeface="Calibri"/>
              <a:cs typeface="Calibri"/>
              <a:sym typeface="Calibri"/>
            </a:endParaRPr>
          </a:p>
          <a:p>
            <a:pPr algn="ctr">
              <a:buSzPts val="1800"/>
            </a:pPr>
            <a:endParaRPr lang="ru-RU" sz="3200" dirty="0">
              <a:solidFill>
                <a:schemeClr val="accent4">
                  <a:lumMod val="50000"/>
                </a:schemeClr>
              </a:solidFill>
              <a:latin typeface="Calibri"/>
              <a:ea typeface="Calibri"/>
              <a:cs typeface="Calibri"/>
              <a:sym typeface="Calibri"/>
            </a:endParaRPr>
          </a:p>
          <a:p>
            <a:pPr algn="ctr">
              <a:buSzPts val="1800"/>
            </a:pPr>
            <a:endParaRPr lang="ru-RU" sz="3200" b="1" dirty="0">
              <a:solidFill>
                <a:schemeClr val="accent4">
                  <a:lumMod val="50000"/>
                </a:schemeClr>
              </a:solidFill>
              <a:latin typeface="Calibri"/>
              <a:ea typeface="Calibri"/>
              <a:cs typeface="Calibri"/>
              <a:sym typeface="Calibri"/>
            </a:endParaRPr>
          </a:p>
          <a:p>
            <a:pPr algn="ctr">
              <a:buSzPts val="1800"/>
            </a:pPr>
            <a:r>
              <a:rPr lang="ru-RU" sz="3200" b="1" dirty="0" err="1">
                <a:solidFill>
                  <a:schemeClr val="accent4">
                    <a:lumMod val="50000"/>
                  </a:schemeClr>
                </a:solidFill>
                <a:latin typeface="Calibri"/>
                <a:ea typeface="Calibri"/>
                <a:cs typeface="Calibri"/>
                <a:sym typeface="Calibri"/>
              </a:rPr>
              <a:t>Рекомендації</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щодо</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викладення</a:t>
            </a:r>
            <a:r>
              <a:rPr lang="ru-RU" sz="3200" b="1" dirty="0">
                <a:solidFill>
                  <a:schemeClr val="accent4">
                    <a:lumMod val="50000"/>
                  </a:schemeClr>
                </a:solidFill>
                <a:latin typeface="Calibri"/>
                <a:ea typeface="Calibri"/>
                <a:cs typeface="Calibri"/>
                <a:sym typeface="Calibri"/>
              </a:rPr>
              <a:t> </a:t>
            </a:r>
            <a:r>
              <a:rPr lang="ru-RU" sz="3200" b="1" dirty="0" err="1">
                <a:solidFill>
                  <a:schemeClr val="accent4">
                    <a:lumMod val="50000"/>
                  </a:schemeClr>
                </a:solidFill>
                <a:latin typeface="Calibri"/>
                <a:ea typeface="Calibri"/>
                <a:cs typeface="Calibri"/>
                <a:sym typeface="Calibri"/>
              </a:rPr>
              <a:t>інформації</a:t>
            </a:r>
            <a:r>
              <a:rPr lang="ru-RU" sz="3200" b="1" dirty="0">
                <a:solidFill>
                  <a:schemeClr val="accent4">
                    <a:lumMod val="50000"/>
                  </a:schemeClr>
                </a:solidFill>
                <a:latin typeface="Calibri"/>
                <a:ea typeface="Calibri"/>
                <a:cs typeface="Calibri"/>
                <a:sym typeface="Calibri"/>
              </a:rPr>
              <a:t>:</a:t>
            </a:r>
          </a:p>
          <a:p>
            <a:pPr algn="ctr">
              <a:buSzPts val="1800"/>
            </a:pPr>
            <a:r>
              <a:rPr lang="en-US" sz="3200" dirty="0">
                <a:solidFill>
                  <a:schemeClr val="accent4">
                    <a:lumMod val="50000"/>
                  </a:schemeClr>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https://zakon.rada.gov.ua/laws/show/1046-2023-%D1%80#Text</a:t>
            </a:r>
            <a:endParaRPr lang="ru-RU" sz="3200" dirty="0">
              <a:solidFill>
                <a:schemeClr val="accent4">
                  <a:lumMod val="50000"/>
                </a:schemeClr>
              </a:solidFill>
              <a:latin typeface="Calibri"/>
              <a:ea typeface="Calibri"/>
              <a:cs typeface="Calibri"/>
              <a:sym typeface="Calibri"/>
            </a:endParaRPr>
          </a:p>
          <a:p>
            <a:pPr algn="ctr"/>
            <a:endParaRPr lang="ru-RU" sz="3200" dirty="0">
              <a:solidFill>
                <a:schemeClr val="accent4">
                  <a:lumMod val="50000"/>
                </a:schemeClr>
              </a:solidFill>
              <a:hlinkClick r:id="rId6">
                <a:extLst>
                  <a:ext uri="{A12FA001-AC4F-418D-AE19-62706E023703}">
                    <ahyp:hlinkClr xmlns:ahyp="http://schemas.microsoft.com/office/drawing/2018/hyperlinkcolor" xmlns="" val="tx"/>
                  </a:ext>
                </a:extLst>
              </a:hlinkClick>
            </a:endParaRPr>
          </a:p>
          <a:p>
            <a:pPr algn="ct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ДБН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Інклюзивність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будівель</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 і </a:t>
            </a:r>
            <a:r>
              <a:rPr lang="ru-RU" sz="3200" b="1" dirty="0" err="1">
                <a:solidFill>
                  <a:schemeClr val="accent4">
                    <a:lumMod val="50000"/>
                  </a:schemeClr>
                </a:solidFill>
                <a:hlinkClick r:id="rId6">
                  <a:extLst>
                    <a:ext uri="{A12FA001-AC4F-418D-AE19-62706E023703}">
                      <ahyp:hlinkClr xmlns:ahyp="http://schemas.microsoft.com/office/drawing/2018/hyperlinkcolor" xmlns="" val="tx"/>
                    </a:ext>
                  </a:extLst>
                </a:hlinkClick>
              </a:rPr>
              <a:t>споруд</a:t>
            </a:r>
            <a:r>
              <a:rPr lang="ru-RU" sz="3200" b="1" dirty="0">
                <a:solidFill>
                  <a:schemeClr val="accent4">
                    <a:lumMod val="50000"/>
                  </a:schemeClr>
                </a:solidFill>
                <a:hlinkClick r:id="rId6">
                  <a:extLst>
                    <a:ext uri="{A12FA001-AC4F-418D-AE19-62706E023703}">
                      <ahyp:hlinkClr xmlns:ahyp="http://schemas.microsoft.com/office/drawing/2018/hyperlinkcolor" xmlns="" val="tx"/>
                    </a:ext>
                  </a:extLst>
                </a:hlinkClick>
              </a:rPr>
              <a:t>»</a:t>
            </a:r>
          </a:p>
          <a:p>
            <a:pPr algn="ctr"/>
            <a:r>
              <a:rPr lang="en-US"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sz="32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ru-RU" sz="9600" dirty="0">
              <a:solidFill>
                <a:schemeClr val="accent4">
                  <a:lumMod val="50000"/>
                </a:schemeClr>
              </a:solidFill>
              <a:latin typeface="Calibri"/>
              <a:ea typeface="Calibri"/>
              <a:cs typeface="Calibri"/>
              <a:sym typeface="Calibri"/>
            </a:endParaRPr>
          </a:p>
          <a:p>
            <a:pPr algn="ctr">
              <a:buSzPts val="1800"/>
            </a:pPr>
            <a:endParaRPr lang="uk-UA" sz="9600" dirty="0">
              <a:solidFill>
                <a:schemeClr val="accent4">
                  <a:lumMod val="50000"/>
                </a:schemeClr>
              </a:solidFill>
              <a:latin typeface="Calibri"/>
              <a:ea typeface="Calibri"/>
              <a:cs typeface="Calibri"/>
              <a:sym typeface="Calibri"/>
            </a:endParaRPr>
          </a:p>
          <a:p>
            <a:pPr algn="ctr">
              <a:buSzPts val="1800"/>
            </a:pPr>
            <a:endParaRPr sz="3600" dirty="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graphicFrame>
        <p:nvGraphicFramePr>
          <p:cNvPr id="11" name="Схема 10"/>
          <p:cNvGraphicFramePr/>
          <p:nvPr>
            <p:extLst>
              <p:ext uri="{D42A27DB-BD31-4B8C-83A1-F6EECF244321}">
                <p14:modId xmlns:p14="http://schemas.microsoft.com/office/powerpoint/2010/main" xmlns="" val="1106231096"/>
              </p:ext>
            </p:extLst>
          </p:nvPr>
        </p:nvGraphicFramePr>
        <p:xfrm>
          <a:off x="592883" y="2524139"/>
          <a:ext cx="13485067" cy="10720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333999" y="1260758"/>
            <a:ext cx="14797087" cy="1569660"/>
          </a:xfrm>
          <a:prstGeom prst="rect">
            <a:avLst/>
          </a:prstGeom>
          <a:noFill/>
        </p:spPr>
        <p:txBody>
          <a:bodyPr wrap="square">
            <a:spAutoFit/>
          </a:bodyPr>
          <a:lstStyle/>
          <a:p>
            <a:pPr indent="457200" algn="ctr"/>
            <a:r>
              <a:rPr lang="uk-UA" sz="4800" b="1" i="0" noProof="0" dirty="0">
                <a:solidFill>
                  <a:srgbClr val="002060"/>
                </a:solidFill>
                <a:effectLst/>
                <a:latin typeface="+mn-lt"/>
              </a:rPr>
              <a:t>НОРМАТИВНО-ПРАВОВІ АКТИ ПО НАПРЯМКУ </a:t>
            </a:r>
            <a:r>
              <a:rPr lang="uk-UA" sz="4800" b="1" i="0" noProof="0" dirty="0" err="1">
                <a:solidFill>
                  <a:srgbClr val="002060"/>
                </a:solidFill>
                <a:effectLst/>
                <a:latin typeface="+mn-lt"/>
              </a:rPr>
              <a:t>БЕЗБАРʼЄРНОСТІ</a:t>
            </a:r>
            <a:endParaRPr lang="uk-UA" sz="4800" b="1" i="0" noProof="0" dirty="0">
              <a:solidFill>
                <a:srgbClr val="002060"/>
              </a:solidFill>
              <a:effectLst/>
              <a:latin typeface="+mn-lt"/>
            </a:endParaRPr>
          </a:p>
        </p:txBody>
      </p:sp>
      <p:pic>
        <p:nvPicPr>
          <p:cNvPr id="8" name="Google Shape;258;g2032df2601c_6_0" descr="Signing the contract free icon"/>
          <p:cNvPicPr preferRelativeResize="0"/>
          <p:nvPr/>
        </p:nvPicPr>
        <p:blipFill rotWithShape="1">
          <a:blip r:embed="rId8"/>
          <a:srcRect/>
          <a:stretch>
            <a:fillRect/>
          </a:stretch>
        </p:blipFill>
        <p:spPr>
          <a:xfrm>
            <a:off x="3448757" y="180989"/>
            <a:ext cx="1885242" cy="1885242"/>
          </a:xfrm>
          <a:prstGeom prst="rect">
            <a:avLst/>
          </a:prstGeom>
          <a:noFill/>
          <a:ln>
            <a:noFill/>
          </a:ln>
        </p:spPr>
      </p:pic>
      <p:pic>
        <p:nvPicPr>
          <p:cNvPr id="10" name="Рисунок 9"/>
          <p:cNvPicPr>
            <a:picLocks noChangeAspect="1"/>
          </p:cNvPicPr>
          <p:nvPr/>
        </p:nvPicPr>
        <p:blipFill>
          <a:blip r:embed="rId9"/>
          <a:stretch>
            <a:fillRect/>
          </a:stretch>
        </p:blipFill>
        <p:spPr>
          <a:xfrm>
            <a:off x="15098944" y="4464103"/>
            <a:ext cx="8476449" cy="5620154"/>
          </a:xfrm>
          <a:prstGeom prst="rect">
            <a:avLst/>
          </a:prstGeom>
        </p:spPr>
      </p:pic>
      <p:sp>
        <p:nvSpPr>
          <p:cNvPr id="16" name="TextBox 15"/>
          <p:cNvSpPr txBox="1"/>
          <p:nvPr/>
        </p:nvSpPr>
        <p:spPr>
          <a:xfrm>
            <a:off x="15450041" y="3795607"/>
            <a:ext cx="12887324" cy="307777"/>
          </a:xfrm>
          <a:prstGeom prst="rect">
            <a:avLst/>
          </a:prstGeom>
          <a:noFill/>
        </p:spPr>
        <p:txBody>
          <a:bodyPr wrap="square">
            <a:spAutoFit/>
          </a:bodyPr>
          <a:lstStyle/>
          <a:p>
            <a:r>
              <a:rPr lang="uk-UA" noProof="0" dirty="0">
                <a:hlinkClick r:id="rId10"/>
              </a:rPr>
              <a:t>https://www.msp.gov.ua/about/klyuchovi-napryamy/bezbaryernist</a:t>
            </a:r>
            <a:r>
              <a:rPr lang="uk-UA" noProof="0"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4"/>
        <p:cNvGrpSpPr/>
        <p:nvPr/>
      </p:nvGrpSpPr>
      <p:grpSpPr>
        <a:xfrm>
          <a:off x="0" y="0"/>
          <a:ext cx="0" cy="0"/>
          <a:chOff x="0" y="0"/>
          <a:chExt cx="0" cy="0"/>
        </a:xfrm>
      </p:grpSpPr>
      <p:sp>
        <p:nvSpPr>
          <p:cNvPr id="235" name="Google Shape;235;p23"/>
          <p:cNvSpPr txBox="1">
            <a:spLocks noGrp="1"/>
          </p:cNvSpPr>
          <p:nvPr>
            <p:ph type="sldNum" sz="quarter" idx="12"/>
          </p:nvPr>
        </p:nvSpPr>
        <p:spPr>
          <a:xfrm>
            <a:off x="17938830" y="12458058"/>
            <a:ext cx="5233800" cy="730200"/>
          </a:xfrm>
          <a:prstGeom prst="rect">
            <a:avLst/>
          </a:prstGeom>
          <a:noFill/>
          <a:ln>
            <a:noFill/>
          </a:ln>
        </p:spPr>
        <p:txBody>
          <a:bodyPr spcFirstLastPara="1" wrap="square" lIns="182850" tIns="91400" rIns="182850" bIns="91400" anchor="ctr" anchorCtr="0">
            <a:noAutofit/>
          </a:bodyPr>
          <a:lstStyle/>
          <a:p>
            <a:pPr marL="0" lvl="0" indent="0" algn="r" rtl="0">
              <a:spcBef>
                <a:spcPts val="0"/>
              </a:spcBef>
              <a:spcAft>
                <a:spcPts val="0"/>
              </a:spcAft>
              <a:buClr>
                <a:srgbClr val="000000"/>
              </a:buClr>
              <a:buSzPts val="2700"/>
              <a:buFont typeface="Arial" panose="020B0704020202020204"/>
              <a:buNone/>
            </a:pPr>
            <a:fld id="{00000000-1234-1234-1234-123412341234}" type="slidenum">
              <a:rPr lang="uk-UA" noProof="0" smtClean="0">
                <a:latin typeface="+mj-lt"/>
              </a:rPr>
              <a:pPr marL="0" lvl="0" indent="0" algn="r" rtl="0">
                <a:spcBef>
                  <a:spcPts val="0"/>
                </a:spcBef>
                <a:spcAft>
                  <a:spcPts val="0"/>
                </a:spcAft>
                <a:buClr>
                  <a:srgbClr val="000000"/>
                </a:buClr>
                <a:buSzPts val="2700"/>
                <a:buFont typeface="Arial" panose="020B0704020202020204"/>
                <a:buNone/>
              </a:pPr>
              <a:t>3</a:t>
            </a:fld>
            <a:endParaRPr lang="uk-UA" noProof="0" dirty="0">
              <a:latin typeface="+mj-lt"/>
            </a:endParaRPr>
          </a:p>
        </p:txBody>
      </p:sp>
      <p:sp>
        <p:nvSpPr>
          <p:cNvPr id="236" name="Google Shape;236;p23"/>
          <p:cNvSpPr txBox="1"/>
          <p:nvPr/>
        </p:nvSpPr>
        <p:spPr>
          <a:xfrm>
            <a:off x="4010155" y="580336"/>
            <a:ext cx="6761100" cy="2219869"/>
          </a:xfrm>
          <a:prstGeom prst="rect">
            <a:avLst/>
          </a:prstGeom>
          <a:noFill/>
          <a:ln>
            <a:noFill/>
          </a:ln>
        </p:spPr>
        <p:txBody>
          <a:bodyPr spcFirstLastPara="1" wrap="square" lIns="180000" tIns="91400" rIns="182850" bIns="91400" anchor="t" anchorCtr="0">
            <a:noAutofit/>
          </a:bodyPr>
          <a:lstStyle/>
          <a:p>
            <a:pPr marL="0" marR="0" lvl="0" indent="0" algn="ctr" rtl="0">
              <a:lnSpc>
                <a:spcPct val="100000"/>
              </a:lnSpc>
              <a:spcBef>
                <a:spcPts val="0"/>
              </a:spcBef>
              <a:spcAft>
                <a:spcPts val="0"/>
              </a:spcAft>
              <a:buClr>
                <a:srgbClr val="000000"/>
              </a:buClr>
              <a:buSzPts val="7200"/>
              <a:buFont typeface="Arial" panose="020B0704020202020204"/>
              <a:buNone/>
            </a:pP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6 НАПРЯМКІВ </a:t>
            </a:r>
            <a:b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br>
            <a:r>
              <a:rPr lang="uk-UA" sz="4800" b="1" i="0" u="none" strike="noStrike" cap="none" noProof="0" dirty="0">
                <a:solidFill>
                  <a:srgbClr val="002060"/>
                </a:solidFill>
                <a:latin typeface="Arial" panose="020B0604020202020204" pitchFamily="34" charset="0"/>
                <a:ea typeface="Open Sans" panose="020B0606030504020204"/>
                <a:cs typeface="Arial" panose="020B0604020202020204" pitchFamily="34" charset="0"/>
                <a:sym typeface="Open Sans" panose="020B0606030504020204"/>
              </a:rPr>
              <a:t>СТРАТЕГІЇ БЕЗБАР’ЄРНОСТІ</a:t>
            </a:r>
          </a:p>
          <a:p>
            <a:pPr marL="0" marR="0" lvl="0" indent="0" algn="ctr" rtl="0">
              <a:lnSpc>
                <a:spcPct val="100000"/>
              </a:lnSpc>
              <a:spcBef>
                <a:spcPts val="0"/>
              </a:spcBef>
              <a:spcAft>
                <a:spcPts val="0"/>
              </a:spcAft>
              <a:buClr>
                <a:srgbClr val="000000"/>
              </a:buClr>
              <a:buSzPts val="7200"/>
              <a:buFont typeface="Arial" panose="020B0704020202020204"/>
              <a:buNone/>
            </a:pPr>
            <a:endParaRPr lang="uk-UA" sz="4800" b="1" noProof="0" dirty="0">
              <a:solidFill>
                <a:srgbClr val="002060"/>
              </a:solidFill>
              <a:latin typeface="+mj-lt"/>
              <a:ea typeface="Open Sans" panose="020B0606030504020204"/>
              <a:cs typeface="Open Sans" panose="020B0606030504020204"/>
              <a:sym typeface="Open Sans" panose="020B0606030504020204"/>
            </a:endParaRPr>
          </a:p>
        </p:txBody>
      </p:sp>
      <p:pic>
        <p:nvPicPr>
          <p:cNvPr id="238" name="Google Shape;238;p23"/>
          <p:cNvPicPr preferRelativeResize="0"/>
          <p:nvPr/>
        </p:nvPicPr>
        <p:blipFill>
          <a:blip r:embed="rId3"/>
          <a:stretch>
            <a:fillRect/>
          </a:stretch>
        </p:blipFill>
        <p:spPr>
          <a:xfrm>
            <a:off x="2229474" y="3162155"/>
            <a:ext cx="11619876" cy="10275672"/>
          </a:xfrm>
          <a:prstGeom prst="rect">
            <a:avLst/>
          </a:prstGeom>
          <a:noFill/>
          <a:ln>
            <a:noFill/>
          </a:ln>
        </p:spPr>
      </p:pic>
      <p:sp>
        <p:nvSpPr>
          <p:cNvPr id="16" name="TextBox 15">
            <a:extLst>
              <a:ext uri="{FF2B5EF4-FFF2-40B4-BE49-F238E27FC236}">
                <a16:creationId xmlns:a16="http://schemas.microsoft.com/office/drawing/2014/main" xmlns="" id="{562B7074-7384-FE70-BAF2-5B6BE0574B26}"/>
              </a:ext>
            </a:extLst>
          </p:cNvPr>
          <p:cNvSpPr txBox="1"/>
          <p:nvPr/>
        </p:nvSpPr>
        <p:spPr>
          <a:xfrm>
            <a:off x="15582901" y="1151661"/>
            <a:ext cx="9167014" cy="830997"/>
          </a:xfrm>
          <a:prstGeom prst="rect">
            <a:avLst/>
          </a:prstGeom>
          <a:noFill/>
        </p:spPr>
        <p:txBody>
          <a:bodyPr wrap="square">
            <a:spAutoFit/>
          </a:bodyPr>
          <a:lstStyle/>
          <a:p>
            <a:pPr rtl="0">
              <a:buNone/>
            </a:pPr>
            <a:r>
              <a:rPr lang="uk-UA" sz="4800" b="1" i="0" u="none" strike="noStrike" noProof="0" dirty="0">
                <a:solidFill>
                  <a:srgbClr val="002060"/>
                </a:solidFill>
                <a:effectLst/>
                <a:latin typeface="Arial" panose="020B0704020202020204" pitchFamily="34" charset="0"/>
              </a:rPr>
              <a:t>Цільові групи</a:t>
            </a:r>
            <a:endParaRPr lang="uk-UA" sz="4800" b="1" noProof="0" dirty="0">
              <a:solidFill>
                <a:srgbClr val="002060"/>
              </a:solidFill>
            </a:endParaRPr>
          </a:p>
        </p:txBody>
      </p:sp>
      <p:pic>
        <p:nvPicPr>
          <p:cNvPr id="2" name="Picture 10">
            <a:extLst>
              <a:ext uri="{FF2B5EF4-FFF2-40B4-BE49-F238E27FC236}">
                <a16:creationId xmlns:a16="http://schemas.microsoft.com/office/drawing/2014/main" xmlns="" id="{0A94287C-E905-AE09-2B84-A63194AB06C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250902" y="2800205"/>
            <a:ext cx="1331999" cy="1281417"/>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96500D57-340C-C03A-910E-A6E1F1D0B138}"/>
              </a:ext>
            </a:extLst>
          </p:cNvPr>
          <p:cNvSpPr txBox="1"/>
          <p:nvPr/>
        </p:nvSpPr>
        <p:spPr>
          <a:xfrm>
            <a:off x="16411530" y="2758183"/>
            <a:ext cx="6761100" cy="1323439"/>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Люди з інвалідністю та тимчасовими порушеннями</a:t>
            </a:r>
            <a:endParaRPr lang="uk-UA" sz="4000" noProof="0" dirty="0">
              <a:solidFill>
                <a:srgbClr val="002060"/>
              </a:solidFill>
              <a:latin typeface="+mn-lt"/>
            </a:endParaRPr>
          </a:p>
        </p:txBody>
      </p:sp>
      <p:pic>
        <p:nvPicPr>
          <p:cNvPr id="4" name="Picture 12">
            <a:extLst>
              <a:ext uri="{FF2B5EF4-FFF2-40B4-BE49-F238E27FC236}">
                <a16:creationId xmlns:a16="http://schemas.microsoft.com/office/drawing/2014/main" xmlns="" id="{8446DF6A-20F0-FD6F-0164-8B2FC39B1F11}"/>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250902" y="4694101"/>
            <a:ext cx="1918110" cy="12215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343B7E47-AAC5-0D05-A43F-8A5F50B29864}"/>
              </a:ext>
            </a:extLst>
          </p:cNvPr>
          <p:cNvSpPr txBox="1"/>
          <p:nvPr/>
        </p:nvSpPr>
        <p:spPr>
          <a:xfrm>
            <a:off x="16338926" y="4643176"/>
            <a:ext cx="7435474" cy="1938992"/>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які постраждали внаслідок російсько-української війни</a:t>
            </a:r>
            <a:endParaRPr lang="uk-UA" sz="4000" noProof="0" dirty="0">
              <a:solidFill>
                <a:srgbClr val="002060"/>
              </a:solidFill>
              <a:latin typeface="+mn-lt"/>
            </a:endParaRPr>
          </a:p>
        </p:txBody>
      </p:sp>
      <p:pic>
        <p:nvPicPr>
          <p:cNvPr id="6" name="Picture 16">
            <a:extLst>
              <a:ext uri="{FF2B5EF4-FFF2-40B4-BE49-F238E27FC236}">
                <a16:creationId xmlns:a16="http://schemas.microsoft.com/office/drawing/2014/main" xmlns="" id="{EDAB3D79-E526-346F-5AC0-6AD6D83BAF6A}"/>
              </a:ext>
            </a:extLst>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250902" y="6858000"/>
            <a:ext cx="1325913" cy="131009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702A368D-C12F-EEAA-3087-44934E771046}"/>
              </a:ext>
            </a:extLst>
          </p:cNvPr>
          <p:cNvSpPr txBox="1"/>
          <p:nvPr/>
        </p:nvSpPr>
        <p:spPr>
          <a:xfrm>
            <a:off x="16169012" y="7179630"/>
            <a:ext cx="819717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Батьки з дітьми з інвалідністю</a:t>
            </a:r>
            <a:endParaRPr lang="uk-UA" sz="4000" noProof="0" dirty="0">
              <a:solidFill>
                <a:srgbClr val="002060"/>
              </a:solidFill>
              <a:latin typeface="+mn-lt"/>
            </a:endParaRPr>
          </a:p>
        </p:txBody>
      </p:sp>
      <p:pic>
        <p:nvPicPr>
          <p:cNvPr id="8" name="Picture 18">
            <a:extLst>
              <a:ext uri="{FF2B5EF4-FFF2-40B4-BE49-F238E27FC236}">
                <a16:creationId xmlns:a16="http://schemas.microsoft.com/office/drawing/2014/main" xmlns="" id="{AF957AED-8272-802D-5C82-CE746D142287}"/>
              </a:ext>
            </a:extLst>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4373207" y="8967688"/>
            <a:ext cx="1670835" cy="133338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xmlns="" id="{4D1A3BD0-1B52-A4D8-7705-148B50B4012A}"/>
              </a:ext>
            </a:extLst>
          </p:cNvPr>
          <p:cNvSpPr txBox="1"/>
          <p:nvPr/>
        </p:nvSpPr>
        <p:spPr>
          <a:xfrm>
            <a:off x="16169012" y="9151455"/>
            <a:ext cx="6967391"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Люди старшого віку</a:t>
            </a:r>
            <a:endParaRPr lang="uk-UA" sz="4000" noProof="0" dirty="0">
              <a:solidFill>
                <a:srgbClr val="002060"/>
              </a:solidFill>
              <a:latin typeface="+mn-lt"/>
            </a:endParaRPr>
          </a:p>
        </p:txBody>
      </p:sp>
      <p:pic>
        <p:nvPicPr>
          <p:cNvPr id="10" name="Picture 24">
            <a:extLst>
              <a:ext uri="{FF2B5EF4-FFF2-40B4-BE49-F238E27FC236}">
                <a16:creationId xmlns:a16="http://schemas.microsoft.com/office/drawing/2014/main" xmlns="" id="{8C5B0FF2-0ECE-B325-B170-C1D9C0C4884D}"/>
              </a:ext>
            </a:extLst>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4507128" y="11100661"/>
            <a:ext cx="1069687" cy="1422548"/>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xmlns="" id="{FA89BF06-1215-0E2C-CA5D-1400DFB401BE}"/>
              </a:ext>
            </a:extLst>
          </p:cNvPr>
          <p:cNvSpPr txBox="1"/>
          <p:nvPr/>
        </p:nvSpPr>
        <p:spPr>
          <a:xfrm>
            <a:off x="16169012" y="11457992"/>
            <a:ext cx="2929648"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Жінки</a:t>
            </a:r>
            <a:endParaRPr lang="uk-UA" sz="4000" noProof="0" dirty="0">
              <a:solidFill>
                <a:srgbClr val="002060"/>
              </a:solidFill>
              <a:latin typeface="+mn-lt"/>
            </a:endParaRPr>
          </a:p>
        </p:txBody>
      </p:sp>
      <p:sp>
        <p:nvSpPr>
          <p:cNvPr id="12" name="TextBox 11">
            <a:extLst>
              <a:ext uri="{FF2B5EF4-FFF2-40B4-BE49-F238E27FC236}">
                <a16:creationId xmlns:a16="http://schemas.microsoft.com/office/drawing/2014/main" xmlns="" id="{19F62906-0660-810C-7D81-071678FB6F35}"/>
              </a:ext>
            </a:extLst>
          </p:cNvPr>
          <p:cNvSpPr txBox="1"/>
          <p:nvPr/>
        </p:nvSpPr>
        <p:spPr>
          <a:xfrm>
            <a:off x="16169012" y="12115272"/>
            <a:ext cx="12848775" cy="707886"/>
          </a:xfrm>
          <a:prstGeom prst="rect">
            <a:avLst/>
          </a:prstGeom>
          <a:noFill/>
        </p:spPr>
        <p:txBody>
          <a:bodyPr wrap="square">
            <a:spAutoFit/>
          </a:bodyPr>
          <a:lstStyle/>
          <a:p>
            <a:pPr algn="just" rtl="0">
              <a:buNone/>
            </a:pPr>
            <a:r>
              <a:rPr lang="uk-UA" sz="4000" b="0" i="0" u="none" strike="noStrike" noProof="0" dirty="0">
                <a:solidFill>
                  <a:srgbClr val="002060"/>
                </a:solidFill>
                <a:effectLst/>
                <a:latin typeface="+mn-lt"/>
              </a:rPr>
              <a:t>Молодь</a:t>
            </a:r>
            <a:endParaRPr lang="uk-UA" sz="4000" noProof="0" dirty="0">
              <a:solidFill>
                <a:srgbClr val="002060"/>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24"/>
        <p:cNvGrpSpPr/>
        <p:nvPr/>
      </p:nvGrpSpPr>
      <p:grpSpPr>
        <a:xfrm>
          <a:off x="0" y="0"/>
          <a:ext cx="0" cy="0"/>
          <a:chOff x="0" y="0"/>
          <a:chExt cx="0" cy="0"/>
        </a:xfrm>
      </p:grpSpPr>
      <p:sp>
        <p:nvSpPr>
          <p:cNvPr id="226" name="Google Shape;226;p22"/>
          <p:cNvSpPr txBox="1"/>
          <p:nvPr/>
        </p:nvSpPr>
        <p:spPr>
          <a:xfrm>
            <a:off x="3031238" y="66367"/>
            <a:ext cx="16580906" cy="1936306"/>
          </a:xfrm>
          <a:prstGeom prst="rect">
            <a:avLst/>
          </a:prstGeom>
          <a:noFill/>
          <a:ln>
            <a:noFill/>
          </a:ln>
        </p:spPr>
        <p:txBody>
          <a:bodyPr spcFirstLastPara="1" wrap="square" lIns="243800" tIns="243800" rIns="243800" bIns="243800" anchor="ctr" anchorCtr="0">
            <a:noAutofit/>
          </a:bodyPr>
          <a:lstStyle/>
          <a:p>
            <a:pPr marL="0" marR="0" lvl="0" indent="0" algn="ctr" rtl="0">
              <a:lnSpc>
                <a:spcPct val="100000"/>
              </a:lnSpc>
              <a:spcBef>
                <a:spcPts val="3700"/>
              </a:spcBef>
              <a:spcAft>
                <a:spcPts val="1100"/>
              </a:spcAft>
              <a:buClr>
                <a:srgbClr val="000000"/>
              </a:buClr>
              <a:buSzPts val="2900"/>
              <a:buFont typeface="Arial" panose="020B0704020202020204"/>
              <a:buNone/>
            </a:pPr>
            <a:r>
              <a:rPr lang="uk-UA" sz="4800" u="none" strike="noStrike" cap="none" noProof="0" dirty="0">
                <a:solidFill>
                  <a:srgbClr val="002060"/>
                </a:solidFill>
                <a:latin typeface="+mj-lt"/>
                <a:ea typeface="Open Sans" panose="020B0606030504020204"/>
                <a:cs typeface="Open Sans" panose="020B0606030504020204"/>
                <a:sym typeface="Open Sans" panose="020B0606030504020204"/>
              </a:rPr>
              <a:t>НАЦІОНАЛЬНА СТРАТЕГІЯ ЗІ СТВОРЕННЯ БЕЗБАР’ЄРНОГО ПРОСТОРУ В УКРАЇНІ ДО 2030 РОКУ</a:t>
            </a:r>
          </a:p>
        </p:txBody>
      </p:sp>
      <p:sp>
        <p:nvSpPr>
          <p:cNvPr id="3" name="TextBox 2"/>
          <p:cNvSpPr txBox="1"/>
          <p:nvPr/>
        </p:nvSpPr>
        <p:spPr>
          <a:xfrm>
            <a:off x="3765175" y="2857657"/>
            <a:ext cx="20296095" cy="2554545"/>
          </a:xfrm>
          <a:prstGeom prst="rect">
            <a:avLst/>
          </a:prstGeom>
          <a:noFill/>
        </p:spPr>
        <p:txBody>
          <a:bodyPr wrap="square">
            <a:spAutoFit/>
          </a:bodyPr>
          <a:lstStyle/>
          <a:p>
            <a:pPr algn="just" rtl="0">
              <a:buNone/>
            </a:pPr>
            <a:r>
              <a:rPr lang="uk-UA" sz="4000" b="1" i="0" u="none" strike="noStrike" noProof="0" dirty="0">
                <a:solidFill>
                  <a:srgbClr val="002060"/>
                </a:solidFill>
                <a:effectLst/>
                <a:latin typeface="+mn-lt"/>
              </a:rPr>
              <a:t>Стратегія безбар’єрності спрямована на забезпечення доступності й адаптивності за такими напрямами:</a:t>
            </a:r>
            <a:endParaRPr lang="uk-UA" sz="4000" b="1" noProof="0" dirty="0">
              <a:solidFill>
                <a:srgbClr val="002060"/>
              </a:solidFill>
              <a:effectLst/>
              <a:latin typeface="+mn-lt"/>
            </a:endParaRPr>
          </a:p>
          <a:p>
            <a:pPr algn="just">
              <a:buNone/>
            </a:pPr>
            <a:r>
              <a:rPr lang="uk-UA" sz="4000" b="1" noProof="0" dirty="0">
                <a:solidFill>
                  <a:srgbClr val="002060"/>
                </a:solidFill>
                <a:latin typeface="+mn-lt"/>
              </a:rPr>
              <a:t/>
            </a:r>
            <a:br>
              <a:rPr lang="uk-UA" sz="4000" b="1" noProof="0" dirty="0">
                <a:solidFill>
                  <a:srgbClr val="002060"/>
                </a:solidFill>
                <a:latin typeface="+mn-lt"/>
              </a:rPr>
            </a:br>
            <a:endParaRPr lang="uk-UA" sz="4000" b="1" noProof="0" dirty="0">
              <a:solidFill>
                <a:srgbClr val="002060"/>
              </a:solidFill>
              <a:latin typeface="+mn-l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622" y="4527811"/>
            <a:ext cx="1768782" cy="176878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8480087" y="4555129"/>
            <a:ext cx="27165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простори</a:t>
            </a:r>
            <a:endParaRPr lang="uk-UA" sz="4000" noProof="0" dirty="0">
              <a:solidFill>
                <a:srgbClr val="002060"/>
              </a:solidFill>
              <a:latin typeface="+mn-lt"/>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146685" y="8674902"/>
            <a:ext cx="1914719" cy="1756175"/>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Box 6"/>
          <p:cNvSpPr txBox="1"/>
          <p:nvPr/>
        </p:nvSpPr>
        <p:spPr>
          <a:xfrm>
            <a:off x="8249119" y="9199046"/>
            <a:ext cx="3178512"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інформація</a:t>
            </a:r>
            <a:endParaRPr lang="uk-UA" sz="4000" noProof="0" dirty="0">
              <a:solidFill>
                <a:srgbClr val="002060"/>
              </a:solidFill>
              <a:latin typeface="+mn-lt"/>
            </a:endParaRPr>
          </a:p>
        </p:txBody>
      </p:sp>
      <p:pic>
        <p:nvPicPr>
          <p:cNvPr id="2054"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4233520" y="4385820"/>
            <a:ext cx="2052763" cy="2052763"/>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16639277" y="4583808"/>
            <a:ext cx="1979381"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послуги</a:t>
            </a:r>
            <a:endParaRPr lang="uk-UA" sz="4000" noProof="0" dirty="0">
              <a:solidFill>
                <a:srgbClr val="002060"/>
              </a:solidFill>
              <a:latin typeface="+mn-lt"/>
            </a:endParaRPr>
          </a:p>
        </p:txBody>
      </p:sp>
      <p:pic>
        <p:nvPicPr>
          <p:cNvPr id="2056" name="Picture 8"/>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4233520" y="9028844"/>
            <a:ext cx="2292785" cy="175617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16639277" y="8845103"/>
            <a:ext cx="3410077" cy="707886"/>
          </a:xfrm>
          <a:prstGeom prst="rect">
            <a:avLst/>
          </a:prstGeom>
          <a:noFill/>
        </p:spPr>
        <p:txBody>
          <a:bodyPr wrap="square">
            <a:spAutoFit/>
          </a:bodyPr>
          <a:lstStyle/>
          <a:p>
            <a:pPr rtl="0">
              <a:buNone/>
            </a:pPr>
            <a:r>
              <a:rPr lang="uk-UA" sz="4000" b="0" i="0" u="none" strike="noStrike" noProof="0" dirty="0">
                <a:solidFill>
                  <a:srgbClr val="002060"/>
                </a:solidFill>
                <a:effectLst/>
                <a:latin typeface="+mn-lt"/>
              </a:rPr>
              <a:t>товари</a:t>
            </a:r>
            <a:endParaRPr lang="uk-UA" sz="4000" noProof="0" dirty="0">
              <a:solidFill>
                <a:srgbClr val="002060"/>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8A45952-77D1-DE96-F8E1-AA373DFCE3FF}"/>
              </a:ext>
            </a:extLst>
          </p:cNvPr>
          <p:cNvSpPr>
            <a:spLocks noGrp="1"/>
          </p:cNvSpPr>
          <p:nvPr>
            <p:ph type="title"/>
          </p:nvPr>
        </p:nvSpPr>
        <p:spPr>
          <a:xfrm>
            <a:off x="2370006" y="1641070"/>
            <a:ext cx="20356644" cy="2187980"/>
          </a:xfrm>
        </p:spPr>
        <p:txBody>
          <a:bodyPr>
            <a:normAutofit/>
          </a:bodyPr>
          <a:lstStyle/>
          <a:p>
            <a:r>
              <a:rPr lang="uk-UA" sz="3600" dirty="0">
                <a:latin typeface="Segoe UI Black" panose="020B0A02040204020203" pitchFamily="34" charset="0"/>
                <a:ea typeface="Segoe UI Black" panose="020B0A02040204020203" pitchFamily="34" charset="0"/>
              </a:rPr>
              <a:t>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a:t>
            </a:r>
          </a:p>
        </p:txBody>
      </p:sp>
      <p:sp>
        <p:nvSpPr>
          <p:cNvPr id="3" name="Місце для вмісту 2">
            <a:extLst>
              <a:ext uri="{FF2B5EF4-FFF2-40B4-BE49-F238E27FC236}">
                <a16:creationId xmlns:a16="http://schemas.microsoft.com/office/drawing/2014/main" xmlns="" id="{27328A22-F16B-2DF6-AB78-530CFA346CBD}"/>
              </a:ext>
            </a:extLst>
          </p:cNvPr>
          <p:cNvSpPr>
            <a:spLocks noGrp="1"/>
          </p:cNvSpPr>
          <p:nvPr>
            <p:ph idx="1"/>
          </p:nvPr>
        </p:nvSpPr>
        <p:spPr/>
        <p:txBody>
          <a:bodyPr>
            <a:normAutofit/>
          </a:bodyPr>
          <a:lstStyle/>
          <a:p>
            <a:pPr marL="0" indent="0">
              <a:buNone/>
            </a:pPr>
            <a:r>
              <a:rPr lang="uk-UA" sz="3200" b="1" dirty="0">
                <a:solidFill>
                  <a:schemeClr val="bg2">
                    <a:lumMod val="25000"/>
                  </a:schemeClr>
                </a:solidFill>
                <a:latin typeface="Corbel" panose="020B0503020204020204" pitchFamily="34" charset="0"/>
                <a:ea typeface="Segoe UI Black" panose="020B0A02040204020203" pitchFamily="34" charset="0"/>
              </a:rPr>
              <a:t>У процесі організації та надання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також рекомендується застосовувати принцип універсального дизайну</a:t>
            </a:r>
            <a:endPar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endParaRPr>
          </a:p>
          <a:p>
            <a:r>
              <a:rPr lang="uk-UA" sz="3200" b="1" dirty="0">
                <a:solidFill>
                  <a:schemeClr val="bg2">
                    <a:lumMod val="25000"/>
                  </a:schemeClr>
                </a:solidFill>
                <a:latin typeface="Corbel" panose="020B0503020204020204" pitchFamily="34" charset="0"/>
                <a:ea typeface="Segoe UI Black" panose="020B0A02040204020203" pitchFamily="34" charset="0"/>
              </a:rPr>
              <a:t>елементи будівель і споруд мають бути універсальними для використання усіма групами населення</a:t>
            </a:r>
            <a:r>
              <a:rPr lang="ru-RU" sz="3200" b="1" dirty="0">
                <a:solidFill>
                  <a:schemeClr val="bg2">
                    <a:lumMod val="25000"/>
                  </a:schemeClr>
                </a:solidFill>
                <a:latin typeface="Corbel" panose="020B0503020204020204" pitchFamily="34" charset="0"/>
                <a:ea typeface="Segoe UI Black" panose="020B0A02040204020203" pitchFamily="34" charset="0"/>
              </a:rPr>
              <a:t>, </a:t>
            </a:r>
            <a:r>
              <a:rPr lang="uk-UA" sz="3200" b="1" dirty="0">
                <a:solidFill>
                  <a:schemeClr val="bg2">
                    <a:lumMod val="25000"/>
                  </a:schemeClr>
                </a:solidFill>
                <a:latin typeface="Corbel" panose="020B0503020204020204" pitchFamily="34" charset="0"/>
                <a:ea typeface="Segoe UI Black" panose="020B0A02040204020203" pitchFamily="34" charset="0"/>
              </a:rPr>
              <a:t>забезпечуючи однакові умови </a:t>
            </a:r>
            <a:r>
              <a:rPr lang="uk-UA" sz="3200" b="1" dirty="0">
                <a:solidFill>
                  <a:schemeClr val="accent1">
                    <a:lumMod val="75000"/>
                  </a:schemeClr>
                </a:solidFill>
                <a:latin typeface="Corbel" panose="020B0503020204020204" pitchFamily="34" charset="0"/>
                <a:ea typeface="Segoe UI Black" panose="020B0A02040204020203" pitchFamily="34" charset="0"/>
              </a:rPr>
              <a:t>доступності, зручності, інформативності і безпеки </a:t>
            </a:r>
            <a:r>
              <a:rPr lang="uk-UA" sz="3200" b="1" dirty="0">
                <a:solidFill>
                  <a:schemeClr val="bg2">
                    <a:lumMod val="25000"/>
                  </a:schemeClr>
                </a:solidFill>
                <a:latin typeface="Corbel" panose="020B0503020204020204" pitchFamily="34" charset="0"/>
                <a:ea typeface="Segoe UI Black" panose="020B0A02040204020203" pitchFamily="34" charset="0"/>
              </a:rPr>
              <a:t>для осіб з інвалідністю на рівні з іншими;</a:t>
            </a:r>
            <a:endParaRPr lang="en-US" sz="3200" b="1" dirty="0">
              <a:solidFill>
                <a:schemeClr val="bg2">
                  <a:lumMod val="25000"/>
                </a:schemeClr>
              </a:solidFill>
              <a:latin typeface="Corbel" panose="020B0503020204020204" pitchFamily="34" charset="0"/>
              <a:ea typeface="Segoe UI Black" panose="020B0A02040204020203" pitchFamily="34" charset="0"/>
            </a:endParaRPr>
          </a:p>
          <a:p>
            <a:r>
              <a:rPr lang="uk-UA"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універсальний дизайн</a:t>
            </a:r>
            <a:r>
              <a:rPr lang="en-US" sz="3200" b="1" dirty="0">
                <a:solidFill>
                  <a:schemeClr val="accent1">
                    <a:lumMod val="75000"/>
                  </a:schemeClr>
                </a:solidFill>
                <a:latin typeface="Corbel" panose="020B0503020204020204" pitchFamily="34" charset="0"/>
                <a:ea typeface="Segoe UI Black" panose="020B0A02040204020203" pitchFamily="34" charset="0"/>
                <a:cs typeface="Times New Roman" panose="02020603050405020304" pitchFamily="18" charset="0"/>
              </a:rPr>
              <a:t> - </a:t>
            </a:r>
            <a:r>
              <a:rPr lang="uk-UA" sz="3200" b="1" dirty="0">
                <a:solidFill>
                  <a:schemeClr val="bg2">
                    <a:lumMod val="25000"/>
                  </a:schemeClr>
                </a:solidFill>
                <a:latin typeface="Corbel" panose="020B0503020204020204" pitchFamily="34" charset="0"/>
                <a:ea typeface="Segoe UI Black" panose="020B0A02040204020203" pitchFamily="34" charset="0"/>
                <a:cs typeface="Times New Roman" panose="02020603050405020304" pitchFamily="18" charset="0"/>
              </a:rPr>
              <a:t>дизайн предметів, середовища, програм та послуг, покликаний зробити їх максимально можливою мірою придатними для використання для всіх людей без необхідності адаптації чи спеціального дизайну</a:t>
            </a:r>
            <a: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t/>
            </a:r>
            <a:br>
              <a:rPr lang="uk-UA" sz="3200" b="1" dirty="0">
                <a:solidFill>
                  <a:srgbClr val="00B050"/>
                </a:solidFill>
                <a:latin typeface="Corbel" panose="020B0503020204020204" pitchFamily="34" charset="0"/>
                <a:ea typeface="Segoe UI Black" panose="020B0A02040204020203" pitchFamily="34" charset="0"/>
                <a:cs typeface="Times New Roman" panose="02020603050405020304" pitchFamily="18" charset="0"/>
              </a:rPr>
            </a:br>
            <a:endParaRPr lang="uk-UA" sz="3200" b="1" dirty="0">
              <a:latin typeface="Corbel" panose="020B0503020204020204" pitchFamily="34" charset="0"/>
            </a:endParaRPr>
          </a:p>
          <a:p>
            <a:endParaRPr lang="uk-UA" dirty="0"/>
          </a:p>
        </p:txBody>
      </p:sp>
    </p:spTree>
    <p:extLst>
      <p:ext uri="{BB962C8B-B14F-4D97-AF65-F5344CB8AC3E}">
        <p14:creationId xmlns:p14="http://schemas.microsoft.com/office/powerpoint/2010/main" xmlns="" val="125115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739FED64-E19F-D69A-0292-6AD816933A1A}"/>
              </a:ext>
            </a:extLst>
          </p:cNvPr>
          <p:cNvSpPr>
            <a:spLocks noGrp="1"/>
          </p:cNvSpPr>
          <p:nvPr>
            <p:ph type="title"/>
          </p:nvPr>
        </p:nvSpPr>
        <p:spPr>
          <a:xfrm>
            <a:off x="2770056" y="394447"/>
            <a:ext cx="20356644" cy="1673630"/>
          </a:xfrm>
        </p:spPr>
        <p:txBody>
          <a:bodyPr>
            <a:normAutofit/>
          </a:bodyPr>
          <a:lstStyle/>
          <a:p>
            <a:r>
              <a:rPr lang="uk-UA" sz="2800" dirty="0" err="1">
                <a:latin typeface="Segoe UI Black" panose="020B0A02040204020203" pitchFamily="34" charset="0"/>
                <a:ea typeface="Segoe UI Black" panose="020B0A02040204020203" pitchFamily="34" charset="0"/>
              </a:rPr>
              <a:t>принципИ</a:t>
            </a:r>
            <a:r>
              <a:rPr lang="uk-UA" sz="2800" dirty="0">
                <a:latin typeface="Segoe UI Black" panose="020B0A02040204020203" pitchFamily="34" charset="0"/>
                <a:ea typeface="Segoe UI Black" panose="020B0A02040204020203" pitchFamily="34" charset="0"/>
              </a:rPr>
              <a:t/>
            </a:r>
            <a:br>
              <a:rPr lang="uk-UA" sz="2800" dirty="0">
                <a:latin typeface="Segoe UI Black" panose="020B0A02040204020203" pitchFamily="34" charset="0"/>
                <a:ea typeface="Segoe UI Black" panose="020B0A02040204020203" pitchFamily="34" charset="0"/>
              </a:rPr>
            </a:br>
            <a:r>
              <a:rPr lang="uk-UA" sz="2800" dirty="0" err="1">
                <a:latin typeface="Segoe UI Black" panose="020B0A02040204020203" pitchFamily="34" charset="0"/>
                <a:ea typeface="Segoe UI Black" panose="020B0A02040204020203" pitchFamily="34" charset="0"/>
              </a:rPr>
              <a:t>АдаптаціЇ</a:t>
            </a:r>
            <a:r>
              <a:rPr lang="uk-UA" sz="2800" dirty="0">
                <a:latin typeface="Segoe UI Black" panose="020B0A02040204020203" pitchFamily="34" charset="0"/>
                <a:ea typeface="Segoe UI Black" panose="020B0A02040204020203" pitchFamily="34" charset="0"/>
              </a:rPr>
              <a:t>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a:t>
            </a:r>
          </a:p>
        </p:txBody>
      </p:sp>
      <p:sp>
        <p:nvSpPr>
          <p:cNvPr id="3" name="Місце для вмісту 2">
            <a:extLst>
              <a:ext uri="{FF2B5EF4-FFF2-40B4-BE49-F238E27FC236}">
                <a16:creationId xmlns:a16="http://schemas.microsoft.com/office/drawing/2014/main" xmlns="" id="{8837F89C-590D-0CDE-73DB-0CD68BD98B74}"/>
              </a:ext>
            </a:extLst>
          </p:cNvPr>
          <p:cNvSpPr>
            <a:spLocks noGrp="1"/>
          </p:cNvSpPr>
          <p:nvPr>
            <p:ph idx="1"/>
          </p:nvPr>
        </p:nvSpPr>
        <p:spPr>
          <a:xfrm>
            <a:off x="2503356" y="2438400"/>
            <a:ext cx="20356644" cy="10883153"/>
          </a:xfrm>
        </p:spPr>
        <p:txBody>
          <a:bodyPr>
            <a:normAutofit fontScale="85000" lnSpcReduction="10000"/>
          </a:bodyPr>
          <a:lstStyle/>
          <a:p>
            <a:r>
              <a:rPr lang="uk-UA" dirty="0">
                <a:solidFill>
                  <a:schemeClr val="bg2">
                    <a:lumMod val="25000"/>
                  </a:schemeClr>
                </a:solidFill>
              </a:rPr>
              <a:t>1) принцип недискримінації (рівне ставлення до осіб незалежно від статі, ґендерної ідентичності, ознак інвалідності, раси, кольору шкіри, релігії, політичних чи інших переконань, національного чи соціального походження, належності до національних меншин, майнового стану або за іншою ознакою); </a:t>
            </a:r>
          </a:p>
          <a:p>
            <a:r>
              <a:rPr lang="uk-UA" dirty="0">
                <a:solidFill>
                  <a:schemeClr val="bg2">
                    <a:lumMod val="25000"/>
                  </a:schemeClr>
                </a:solidFill>
              </a:rPr>
              <a:t>2) принцип розуміння індивідуальних потреб (сприяння індивідуалізованому підходу до кожного особи з урахуванням її потреб, можливостей та обмежень); </a:t>
            </a:r>
          </a:p>
          <a:p>
            <a:r>
              <a:rPr lang="uk-UA" dirty="0">
                <a:solidFill>
                  <a:schemeClr val="bg2">
                    <a:lumMod val="25000"/>
                  </a:schemeClr>
                </a:solidFill>
              </a:rPr>
              <a:t>3) принцип різноманітності (залучення та включення різних осіб і груп осіб у процес запровадження принципів безбар’єрності для забезпечення різних точок зору та отримання досвіду в процесі прийняття рішень);</a:t>
            </a:r>
          </a:p>
          <a:p>
            <a:r>
              <a:rPr lang="uk-UA" dirty="0">
                <a:solidFill>
                  <a:schemeClr val="bg2">
                    <a:lumMod val="25000"/>
                  </a:schemeClr>
                </a:solidFill>
              </a:rPr>
              <a:t> 4) принцип толерантності (повага до свободи іншої особи, її поглядів, думок, поведінки, розуміння та прийняття людської різноманітності, форм самовираження особи і способів вияву її індивідуальності); </a:t>
            </a:r>
          </a:p>
          <a:p>
            <a:r>
              <a:rPr lang="uk-UA" dirty="0">
                <a:solidFill>
                  <a:schemeClr val="bg2">
                    <a:lumMod val="25000"/>
                  </a:schemeClr>
                </a:solidFill>
              </a:rPr>
              <a:t>5) принцип </a:t>
            </a:r>
            <a:r>
              <a:rPr lang="uk-UA" dirty="0" err="1">
                <a:solidFill>
                  <a:schemeClr val="bg2">
                    <a:lumMod val="25000"/>
                  </a:schemeClr>
                </a:solidFill>
              </a:rPr>
              <a:t>інклюзивності</a:t>
            </a:r>
            <a:r>
              <a:rPr lang="uk-UA" dirty="0">
                <a:solidFill>
                  <a:schemeClr val="bg2">
                    <a:lumMod val="25000"/>
                  </a:schemeClr>
                </a:solidFill>
              </a:rPr>
              <a:t> (розширення можливостей осіб чи груп осіб щодо забезпечення їхнього рівного доступу до послуг у сферах молодіжної політики, фізичної культури і спорту, утвердження української національної та громадянської ідентичності); </a:t>
            </a:r>
          </a:p>
          <a:p>
            <a:r>
              <a:rPr lang="uk-UA" dirty="0">
                <a:solidFill>
                  <a:schemeClr val="bg2">
                    <a:lumMod val="25000"/>
                  </a:schemeClr>
                </a:solidFill>
              </a:rPr>
              <a:t>6) принцип справедливості (забезпечення однакового ставлення до кожної особи в процесі надання послуг у сферах молодіжної політики, фізичної культури і спорту, утвердження української національної та громадянської ідентичності з урахуванням їхніх індивідуальних потреб); </a:t>
            </a:r>
          </a:p>
          <a:p>
            <a:r>
              <a:rPr lang="uk-UA" dirty="0">
                <a:solidFill>
                  <a:schemeClr val="bg2">
                    <a:lumMod val="25000"/>
                  </a:schemeClr>
                </a:solidFill>
              </a:rPr>
              <a:t>7) принцип партнерства та співпраці (розвиток партнерських відносин з організаціями, що працюють у сфері інклюзії та доступності, для спільної реалізації проектів і програм). </a:t>
            </a:r>
          </a:p>
        </p:txBody>
      </p:sp>
    </p:spTree>
    <p:extLst>
      <p:ext uri="{BB962C8B-B14F-4D97-AF65-F5344CB8AC3E}">
        <p14:creationId xmlns:p14="http://schemas.microsoft.com/office/powerpoint/2010/main" xmlns="" val="215400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TextBox 9"/>
          <p:cNvSpPr txBox="1"/>
          <p:nvPr/>
        </p:nvSpPr>
        <p:spPr>
          <a:xfrm>
            <a:off x="6525535" y="693993"/>
            <a:ext cx="16362129" cy="2862322"/>
          </a:xfrm>
          <a:prstGeom prst="rect">
            <a:avLst/>
          </a:prstGeom>
          <a:noFill/>
        </p:spPr>
        <p:txBody>
          <a:bodyPr wrap="square">
            <a:spAutoFit/>
          </a:bodyPr>
          <a:lstStyle/>
          <a:p>
            <a:pPr algn="ctr"/>
            <a:r>
              <a:rPr lang="uk-UA" sz="3600" b="1" dirty="0">
                <a:solidFill>
                  <a:schemeClr val="accent4">
                    <a:lumMod val="50000"/>
                  </a:schemeClr>
                </a:solidFill>
                <a:latin typeface="Corbel" panose="020B0503020204020204" pitchFamily="34" charset="0"/>
              </a:rPr>
              <a:t>Розглянемо принцип універсального дизайну на прикладі виконання заходу:</a:t>
            </a:r>
          </a:p>
          <a:p>
            <a:pPr algn="ctr"/>
            <a:r>
              <a:rPr lang="uk-UA" sz="3600" b="1" dirty="0">
                <a:solidFill>
                  <a:srgbClr val="0070C0"/>
                </a:solidFill>
                <a:latin typeface="Corbel" panose="020B0503020204020204" pitchFamily="34" charset="0"/>
              </a:rPr>
              <a:t>Розміщення </a:t>
            </a:r>
            <a:r>
              <a:rPr lang="ru-RU" sz="3600" b="1" dirty="0" err="1">
                <a:solidFill>
                  <a:srgbClr val="0070C0"/>
                </a:solidFill>
                <a:latin typeface="Corbel" panose="020B0503020204020204" pitchFamily="34" charset="0"/>
              </a:rPr>
              <a:t>інформації</a:t>
            </a:r>
            <a:r>
              <a:rPr lang="ru-RU" sz="3600" b="1" dirty="0">
                <a:solidFill>
                  <a:srgbClr val="0070C0"/>
                </a:solidFill>
                <a:latin typeface="Corbel" panose="020B0503020204020204" pitchFamily="34" charset="0"/>
              </a:rPr>
              <a:t> на стендах </a:t>
            </a:r>
            <a:r>
              <a:rPr lang="ru-RU" sz="3600" b="1" dirty="0" err="1">
                <a:solidFill>
                  <a:srgbClr val="0070C0"/>
                </a:solidFill>
                <a:latin typeface="Corbel" panose="020B0503020204020204" pitchFamily="34" charset="0"/>
              </a:rPr>
              <a:t>чи</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екранах</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достатнього</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розміру</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прочитання</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її</a:t>
            </a:r>
            <a:r>
              <a:rPr lang="ru-RU" sz="3600" b="1" dirty="0">
                <a:solidFill>
                  <a:srgbClr val="0070C0"/>
                </a:solidFill>
                <a:latin typeface="Corbel" panose="020B0503020204020204" pitchFamily="34" charset="0"/>
              </a:rPr>
              <a:t> з </a:t>
            </a:r>
            <a:r>
              <a:rPr lang="ru-RU" sz="3600" b="1" dirty="0" err="1">
                <a:solidFill>
                  <a:srgbClr val="0070C0"/>
                </a:solidFill>
                <a:latin typeface="Corbel" panose="020B0503020204020204" pitchFamily="34" charset="0"/>
              </a:rPr>
              <a:t>необхідної</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відстані</a:t>
            </a:r>
            <a:r>
              <a:rPr lang="ru-RU" sz="3600" b="1" dirty="0">
                <a:solidFill>
                  <a:srgbClr val="0070C0"/>
                </a:solidFill>
                <a:latin typeface="Corbel" panose="020B0503020204020204" pitchFamily="34" charset="0"/>
              </a:rPr>
              <a:t>, а також </a:t>
            </a:r>
            <a:r>
              <a:rPr lang="ru-RU" sz="3600" b="1" dirty="0" err="1">
                <a:solidFill>
                  <a:srgbClr val="0070C0"/>
                </a:solidFill>
                <a:latin typeface="Corbel" panose="020B0503020204020204" pitchFamily="34" charset="0"/>
              </a:rPr>
              <a:t>відсутності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перешкод</a:t>
            </a:r>
            <a:r>
              <a:rPr lang="ru-RU" sz="3600" b="1" dirty="0">
                <a:solidFill>
                  <a:srgbClr val="0070C0"/>
                </a:solidFill>
                <a:latin typeface="Corbel" panose="020B0503020204020204" pitchFamily="34" charset="0"/>
              </a:rPr>
              <a:t> для </a:t>
            </a:r>
            <a:r>
              <a:rPr lang="ru-RU" sz="3600" b="1" dirty="0" err="1">
                <a:solidFill>
                  <a:srgbClr val="0070C0"/>
                </a:solidFill>
                <a:latin typeface="Corbel" panose="020B0503020204020204" pitchFamily="34" charset="0"/>
              </a:rPr>
              <a:t>можливості</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підійти</a:t>
            </a:r>
            <a:r>
              <a:rPr lang="ru-RU" sz="3600" b="1" dirty="0">
                <a:solidFill>
                  <a:srgbClr val="0070C0"/>
                </a:solidFill>
                <a:latin typeface="Corbel" panose="020B0503020204020204" pitchFamily="34" charset="0"/>
              </a:rPr>
              <a:t> до них на </a:t>
            </a:r>
            <a:r>
              <a:rPr lang="ru-RU" sz="3600" b="1" dirty="0" err="1">
                <a:solidFill>
                  <a:srgbClr val="0070C0"/>
                </a:solidFill>
                <a:latin typeface="Corbel" panose="020B0503020204020204" pitchFamily="34" charset="0"/>
              </a:rPr>
              <a:t>прийнятну</a:t>
            </a:r>
            <a:r>
              <a:rPr lang="ru-RU" sz="3600" b="1" dirty="0">
                <a:solidFill>
                  <a:srgbClr val="0070C0"/>
                </a:solidFill>
                <a:latin typeface="Corbel" panose="020B0503020204020204" pitchFamily="34" charset="0"/>
              </a:rPr>
              <a:t> </a:t>
            </a:r>
            <a:r>
              <a:rPr lang="ru-RU" sz="3600" b="1" dirty="0" err="1">
                <a:solidFill>
                  <a:srgbClr val="0070C0"/>
                </a:solidFill>
                <a:latin typeface="Corbel" panose="020B0503020204020204" pitchFamily="34" charset="0"/>
              </a:rPr>
              <a:t>відстань</a:t>
            </a:r>
            <a:r>
              <a:rPr lang="ru-RU" sz="3600" b="1" dirty="0">
                <a:solidFill>
                  <a:srgbClr val="0070C0"/>
                </a:solidFill>
                <a:latin typeface="Corbel" panose="020B0503020204020204" pitchFamily="34" charset="0"/>
              </a:rPr>
              <a:t/>
            </a:r>
            <a:br>
              <a:rPr lang="ru-RU" sz="3600" b="1" dirty="0">
                <a:solidFill>
                  <a:srgbClr val="0070C0"/>
                </a:solidFill>
                <a:latin typeface="Corbel" panose="020B0503020204020204" pitchFamily="34" charset="0"/>
              </a:rPr>
            </a:br>
            <a:endParaRPr lang="en-US" sz="3600" b="1" noProof="0" dirty="0">
              <a:solidFill>
                <a:srgbClr val="002060"/>
              </a:solidFill>
              <a:latin typeface="Corbel" panose="020B0503020204020204" pitchFamily="34" charset="0"/>
            </a:endParaRPr>
          </a:p>
        </p:txBody>
      </p:sp>
      <p:sp>
        <p:nvSpPr>
          <p:cNvPr id="2" name="TextBox 1">
            <a:extLst>
              <a:ext uri="{FF2B5EF4-FFF2-40B4-BE49-F238E27FC236}">
                <a16:creationId xmlns:a16="http://schemas.microsoft.com/office/drawing/2014/main" xmlns="" id="{2BF0C0E5-DD51-5308-37C6-E335A91CA3E9}"/>
              </a:ext>
            </a:extLst>
          </p:cNvPr>
          <p:cNvSpPr txBox="1"/>
          <p:nvPr/>
        </p:nvSpPr>
        <p:spPr>
          <a:xfrm>
            <a:off x="5486400" y="2364703"/>
            <a:ext cx="19312218" cy="12280285"/>
          </a:xfrm>
          <a:prstGeom prst="rect">
            <a:avLst/>
          </a:prstGeom>
          <a:noFill/>
        </p:spPr>
        <p:txBody>
          <a:bodyPr wrap="square">
            <a:spAutoFit/>
          </a:bodyPr>
          <a:lstStyle/>
          <a:p>
            <a:pPr algn="ctr"/>
            <a:endParaRPr lang="uk-UA" sz="3200" b="1" dirty="0">
              <a:solidFill>
                <a:srgbClr val="002060"/>
              </a:solidFill>
            </a:endParaRPr>
          </a:p>
          <a:p>
            <a:r>
              <a:rPr lang="uk-UA" sz="3200" b="1" u="sng" dirty="0">
                <a:solidFill>
                  <a:srgbClr val="002060"/>
                </a:solidFill>
                <a:latin typeface="Corbel" panose="020B0503020204020204" pitchFamily="34" charset="0"/>
              </a:rPr>
              <a:t>Застосування контрастного співвідношення кольорів при зоровому сприйнятті:</a:t>
            </a:r>
            <a:endParaRPr lang="en-US" sz="3200" b="1" u="sng" dirty="0">
              <a:solidFill>
                <a:srgbClr val="002060"/>
              </a:solidFill>
              <a:latin typeface="Corbel" panose="020B0503020204020204" pitchFamily="34" charset="0"/>
            </a:endParaRPr>
          </a:p>
          <a:p>
            <a:pPr marL="342900" indent="-342900">
              <a:buFont typeface="Arial" panose="020B0604020202020204" pitchFamily="34" charset="0"/>
              <a:buChar char="•"/>
            </a:pPr>
            <a:r>
              <a:rPr lang="uk-UA" sz="3200" dirty="0">
                <a:solidFill>
                  <a:srgbClr val="002060"/>
                </a:solidFill>
                <a:latin typeface="Corbel" panose="020B0503020204020204" pitchFamily="34" charset="0"/>
              </a:rPr>
              <a:t>Суміжні кольори повинні бути помітно різними. Рекомендовані комбінації кольорів: </a:t>
            </a:r>
          </a:p>
          <a:p>
            <a:pPr marL="457200" indent="-457200">
              <a:buFontTx/>
              <a:buChar char="-"/>
            </a:pPr>
            <a:r>
              <a:rPr lang="uk-UA" sz="3200" dirty="0">
                <a:solidFill>
                  <a:srgbClr val="002060"/>
                </a:solidFill>
                <a:latin typeface="Corbel" panose="020B0503020204020204" pitchFamily="34" charset="0"/>
              </a:rPr>
              <a:t>Чорний/білий </a:t>
            </a:r>
          </a:p>
          <a:p>
            <a:pPr marL="457200" indent="-457200">
              <a:buFontTx/>
              <a:buChar char="-"/>
            </a:pPr>
            <a:r>
              <a:rPr lang="uk-UA" sz="3200" dirty="0">
                <a:solidFill>
                  <a:srgbClr val="002060"/>
                </a:solidFill>
                <a:latin typeface="Corbel" panose="020B0503020204020204" pitchFamily="34" charset="0"/>
              </a:rPr>
              <a:t> Жовтий/чорний </a:t>
            </a:r>
          </a:p>
          <a:p>
            <a:pPr marL="457200" indent="-457200">
              <a:buFontTx/>
              <a:buChar char="-"/>
            </a:pPr>
            <a:r>
              <a:rPr lang="uk-UA" sz="3200" dirty="0">
                <a:solidFill>
                  <a:srgbClr val="002060"/>
                </a:solidFill>
                <a:latin typeface="Corbel" panose="020B0503020204020204" pitchFamily="34" charset="0"/>
              </a:rPr>
              <a:t>Шоколадно-коричневий/білий </a:t>
            </a:r>
          </a:p>
          <a:p>
            <a:pPr marL="457200" indent="-457200">
              <a:buFontTx/>
              <a:buChar char="-"/>
            </a:pPr>
            <a:r>
              <a:rPr lang="uk-UA" sz="3200" dirty="0">
                <a:solidFill>
                  <a:srgbClr val="002060"/>
                </a:solidFill>
                <a:latin typeface="Corbel" panose="020B0503020204020204" pitchFamily="34" charset="0"/>
              </a:rPr>
              <a:t>Темно-синій/білий</a:t>
            </a:r>
          </a:p>
          <a:p>
            <a:pPr marL="457200" indent="-457200">
              <a:buFontTx/>
              <a:buChar char="-"/>
            </a:pPr>
            <a:r>
              <a:rPr lang="uk-UA" sz="3200" dirty="0">
                <a:solidFill>
                  <a:srgbClr val="002060"/>
                </a:solidFill>
                <a:latin typeface="Corbel" panose="020B0503020204020204" pitchFamily="34" charset="0"/>
              </a:rPr>
              <a:t>Темно-червоний/білий </a:t>
            </a:r>
          </a:p>
          <a:p>
            <a:pPr marL="457200" indent="-457200">
              <a:buFontTx/>
              <a:buChar char="-"/>
            </a:pPr>
            <a:r>
              <a:rPr lang="uk-UA" sz="3200" dirty="0">
                <a:solidFill>
                  <a:srgbClr val="002060"/>
                </a:solidFill>
                <a:latin typeface="Corbel" panose="020B0503020204020204" pitchFamily="34" charset="0"/>
              </a:rPr>
              <a:t>Темно-фіолетовий/білий </a:t>
            </a:r>
          </a:p>
          <a:p>
            <a:pPr marL="457200" indent="-457200">
              <a:buFontTx/>
              <a:buChar char="-"/>
            </a:pPr>
            <a:r>
              <a:rPr lang="uk-UA" sz="3200" dirty="0">
                <a:solidFill>
                  <a:srgbClr val="002060"/>
                </a:solidFill>
                <a:latin typeface="Corbel" panose="020B0503020204020204" pitchFamily="34" charset="0"/>
              </a:rPr>
              <a:t>Темно-зелений/білий </a:t>
            </a:r>
          </a:p>
          <a:p>
            <a:pPr marL="457200" indent="-457200">
              <a:buFontTx/>
              <a:buChar char="-"/>
            </a:pPr>
            <a:r>
              <a:rPr lang="uk-UA" sz="3200" dirty="0">
                <a:solidFill>
                  <a:srgbClr val="002060"/>
                </a:solidFill>
                <a:latin typeface="Corbel" panose="020B0503020204020204" pitchFamily="34" charset="0"/>
              </a:rPr>
              <a:t>Помаранчевий/чорний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a:t>
            </a:r>
          </a:p>
          <a:p>
            <a:pPr marL="457200" indent="-457200">
              <a:buFontTx/>
              <a:buChar char="-"/>
            </a:pPr>
            <a:r>
              <a:rPr lang="uk-UA" sz="3200" dirty="0">
                <a:solidFill>
                  <a:srgbClr val="002060"/>
                </a:solidFill>
                <a:latin typeface="Corbel" panose="020B0503020204020204" pitchFamily="34" charset="0"/>
              </a:rPr>
              <a:t>Жовтий/сірий </a:t>
            </a:r>
          </a:p>
          <a:p>
            <a:pPr marL="457200" indent="-457200">
              <a:buFontTx/>
              <a:buChar char="-"/>
            </a:pPr>
            <a:r>
              <a:rPr lang="uk-UA" sz="3200" dirty="0">
                <a:solidFill>
                  <a:srgbClr val="002060"/>
                </a:solidFill>
                <a:latin typeface="Corbel" panose="020B0503020204020204" pitchFamily="34" charset="0"/>
              </a:rPr>
              <a:t> Жовтий/білий </a:t>
            </a:r>
          </a:p>
          <a:p>
            <a:pPr marL="457200" indent="-457200">
              <a:buFontTx/>
              <a:buChar char="-"/>
            </a:pPr>
            <a:r>
              <a:rPr lang="uk-UA" sz="3200" dirty="0">
                <a:solidFill>
                  <a:srgbClr val="002060"/>
                </a:solidFill>
                <a:latin typeface="Corbel" panose="020B0503020204020204" pitchFamily="34" charset="0"/>
              </a:rPr>
              <a:t> Чорний/фіолетовий </a:t>
            </a:r>
          </a:p>
          <a:p>
            <a:pPr marL="457200" indent="-457200">
              <a:buFontTx/>
              <a:buChar char="-"/>
            </a:pPr>
            <a:r>
              <a:rPr lang="uk-UA" sz="3200" dirty="0">
                <a:solidFill>
                  <a:srgbClr val="002060"/>
                </a:solidFill>
                <a:latin typeface="Corbel" panose="020B0503020204020204" pitchFamily="34" charset="0"/>
              </a:rPr>
              <a:t> Червоний/чорний </a:t>
            </a:r>
          </a:p>
          <a:p>
            <a:pPr marL="457200" indent="-457200">
              <a:buFontTx/>
              <a:buChar char="-"/>
            </a:pPr>
            <a:r>
              <a:rPr lang="uk-UA" sz="3200" dirty="0">
                <a:solidFill>
                  <a:srgbClr val="002060"/>
                </a:solidFill>
                <a:latin typeface="Corbel" panose="020B0503020204020204" pitchFamily="34" charset="0"/>
              </a:rPr>
              <a:t> Сірий/білий </a:t>
            </a:r>
          </a:p>
          <a:p>
            <a:pPr marL="457200" indent="-457200">
              <a:buFontTx/>
              <a:buChar char="-"/>
            </a:pPr>
            <a:r>
              <a:rPr lang="uk-UA" sz="3200" dirty="0">
                <a:solidFill>
                  <a:srgbClr val="002060"/>
                </a:solidFill>
                <a:latin typeface="Corbel" panose="020B0503020204020204" pitchFamily="34" charset="0"/>
              </a:rPr>
              <a:t> Світло-блакитний/білий  </a:t>
            </a:r>
          </a:p>
          <a:p>
            <a:pPr marL="342900" indent="-342900">
              <a:buFont typeface="Arial" panose="020B0604020202020204" pitchFamily="34" charset="0"/>
              <a:buChar char="•"/>
            </a:pPr>
            <a:r>
              <a:rPr lang="uk-UA" sz="3200" dirty="0">
                <a:solidFill>
                  <a:srgbClr val="002060"/>
                </a:solidFill>
                <a:latin typeface="Corbel" panose="020B0503020204020204" pitchFamily="34" charset="0"/>
              </a:rPr>
              <a:t>Потрібно уникати таких комбінацій кольорів, які мають низький контраст і особливо складні для людей з порушеннями сприйняття кольору: </a:t>
            </a:r>
          </a:p>
          <a:p>
            <a:pPr marL="457200" indent="-457200">
              <a:buFontTx/>
              <a:buChar char="-"/>
            </a:pPr>
            <a:r>
              <a:rPr lang="uk-UA" sz="3200" dirty="0">
                <a:solidFill>
                  <a:srgbClr val="002060"/>
                </a:solidFill>
                <a:latin typeface="Corbel" panose="020B0503020204020204" pitchFamily="34" charset="0"/>
              </a:rPr>
              <a:t>Червоний/зелений </a:t>
            </a:r>
          </a:p>
          <a:p>
            <a:pPr marL="457200" indent="-457200">
              <a:buFontTx/>
              <a:buChar char="-"/>
            </a:pPr>
            <a:r>
              <a:rPr lang="uk-UA" sz="3200" dirty="0">
                <a:solidFill>
                  <a:srgbClr val="002060"/>
                </a:solidFill>
                <a:latin typeface="Corbel" panose="020B0503020204020204" pitchFamily="34" charset="0"/>
              </a:rPr>
              <a:t> Синій/зелений</a:t>
            </a:r>
          </a:p>
          <a:p>
            <a:r>
              <a:rPr lang="uk-UA" sz="2000" dirty="0">
                <a:solidFill>
                  <a:srgbClr val="002060"/>
                </a:solidFill>
              </a:rPr>
              <a:t>Перевірити, чи є співвідношення кольорів контрастним, можна так: зробити фото обраної пари кольорів у співвідношенні в чорно-білому форматі. Якщо на фото можна побачити співвідношення обраних кольорів світлий-темний, відповідне співвідношення вважають умовно контрастним</a:t>
            </a:r>
            <a:endParaRPr lang="uk-UA" sz="2000" b="1" dirty="0">
              <a:solidFill>
                <a:srgbClr val="002060"/>
              </a:solidFill>
            </a:endParaRPr>
          </a:p>
          <a:p>
            <a:pPr algn="ctr"/>
            <a:endParaRPr lang="en-US" sz="3600" noProof="0" dirty="0">
              <a:solidFill>
                <a:srgbClr val="002060"/>
              </a:solidFill>
              <a:latin typeface="+mj-lt"/>
            </a:endParaRPr>
          </a:p>
        </p:txBody>
      </p:sp>
      <p:sp>
        <p:nvSpPr>
          <p:cNvPr id="4" name="TextBox 3">
            <a:extLst>
              <a:ext uri="{FF2B5EF4-FFF2-40B4-BE49-F238E27FC236}">
                <a16:creationId xmlns:a16="http://schemas.microsoft.com/office/drawing/2014/main" xmlns="" id="{D44AA898-C8C4-814B-57B5-EEF33BF2AAC5}"/>
              </a:ext>
            </a:extLst>
          </p:cNvPr>
          <p:cNvSpPr txBox="1"/>
          <p:nvPr/>
        </p:nvSpPr>
        <p:spPr>
          <a:xfrm>
            <a:off x="1882589" y="5703838"/>
            <a:ext cx="3155576" cy="2308324"/>
          </a:xfrm>
          <a:prstGeom prst="rect">
            <a:avLst/>
          </a:prstGeom>
          <a:noFill/>
        </p:spPr>
        <p:txBody>
          <a:bodyPr wrap="square">
            <a:spAutoFit/>
          </a:bodyPr>
          <a:lstStyle/>
          <a:p>
            <a:r>
              <a:rPr lang="uk-UA" b="1" dirty="0">
                <a:solidFill>
                  <a:schemeClr val="accent6">
                    <a:lumMod val="75000"/>
                  </a:schemeClr>
                </a:solidFill>
              </a:rPr>
              <a:t>ДБН «ІНКЛЮЗИВНІСТЬ БУДІВЕЛЬ І СПОРУД</a:t>
            </a:r>
            <a:r>
              <a:rPr lang="uk-UA" b="1" dirty="0">
                <a:solidFill>
                  <a:schemeClr val="accent6">
                    <a:lumMod val="75000"/>
                  </a:schemeClr>
                </a:solidFill>
                <a:hlinkClick r:id="rId2">
                  <a:extLst>
                    <a:ext uri="{A12FA001-AC4F-418D-AE19-62706E023703}">
                      <ahyp:hlinkClr xmlns:ahyp="http://schemas.microsoft.com/office/drawing/2018/hyperlinkcolor" xmlns="" val="tx"/>
                    </a:ext>
                  </a:extLst>
                </a:hlinkClick>
              </a:rPr>
              <a:t>»</a:t>
            </a:r>
          </a:p>
          <a:p>
            <a:r>
              <a:rPr lang="en-US" b="1" dirty="0">
                <a:solidFill>
                  <a:schemeClr val="accent6">
                    <a:lumMod val="75000"/>
                  </a:schemeClr>
                </a:solidFill>
                <a:hlinkClick r:id="rId2">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chemeClr val="accent6">
                  <a:lumMod val="75000"/>
                </a:schemeClr>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xmlns="" id="{A01E1F3E-1887-8914-5BBD-BB0D18D65B6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6052E93B-F56C-451C-9A3D-65B2ABB3E95C}"/>
              </a:ext>
            </a:extLst>
          </p:cNvPr>
          <p:cNvSpPr txBox="1"/>
          <p:nvPr/>
        </p:nvSpPr>
        <p:spPr>
          <a:xfrm>
            <a:off x="5941359" y="3028091"/>
            <a:ext cx="16631771" cy="9387185"/>
          </a:xfrm>
          <a:prstGeom prst="rect">
            <a:avLst/>
          </a:prstGeom>
          <a:noFill/>
        </p:spPr>
        <p:txBody>
          <a:bodyPr wrap="square">
            <a:spAutoFit/>
          </a:bodyPr>
          <a:lstStyle/>
          <a:p>
            <a:pPr algn="ctr"/>
            <a:endParaRPr lang="uk-UA" sz="3200" b="1" dirty="0">
              <a:solidFill>
                <a:srgbClr val="002060"/>
              </a:solidFill>
            </a:endParaRPr>
          </a:p>
          <a:p>
            <a:endParaRPr lang="uk-UA" sz="3200" b="1" dirty="0">
              <a:solidFill>
                <a:srgbClr val="002060"/>
              </a:solidFill>
            </a:endParaRPr>
          </a:p>
          <a:p>
            <a:r>
              <a:rPr lang="uk-UA" sz="3200" b="1" u="sng" dirty="0">
                <a:solidFill>
                  <a:srgbClr val="002060"/>
                </a:solidFill>
              </a:rPr>
              <a:t>Контрастне маркування:</a:t>
            </a:r>
          </a:p>
          <a:p>
            <a:pPr marL="342900" indent="-342900">
              <a:buFont typeface="Arial" panose="020B0604020202020204" pitchFamily="34" charset="0"/>
              <a:buChar char="•"/>
            </a:pPr>
            <a:r>
              <a:rPr lang="uk-UA" sz="3200" b="1" dirty="0">
                <a:solidFill>
                  <a:srgbClr val="002060"/>
                </a:solidFill>
              </a:rPr>
              <a:t>покажчики повинні бути виконані збільшеним шрифтом та у контрастному співвідношенні кольорів шрифтів відносно фону табличок </a:t>
            </a:r>
          </a:p>
          <a:p>
            <a:pPr marL="342900" indent="-342900">
              <a:buFont typeface="Arial" panose="020B0604020202020204" pitchFamily="34" charset="0"/>
              <a:buChar char="•"/>
            </a:pPr>
            <a:r>
              <a:rPr lang="uk-UA" sz="3200" b="1" dirty="0">
                <a:solidFill>
                  <a:srgbClr val="002060"/>
                </a:solidFill>
              </a:rPr>
              <a:t>покажчики повинні бути розташовані на висоті від 1,2 м до 1,6 м </a:t>
            </a:r>
          </a:p>
          <a:p>
            <a:pPr marL="342900" indent="-342900">
              <a:buFont typeface="Arial" panose="020B0604020202020204" pitchFamily="34" charset="0"/>
              <a:buChar char="•"/>
            </a:pPr>
            <a:r>
              <a:rPr lang="uk-UA" sz="3200" b="1" dirty="0">
                <a:solidFill>
                  <a:srgbClr val="002060"/>
                </a:solidFill>
              </a:rPr>
              <a:t>якщо покажчики розміщують на фасаді на висоті 2 м і вище, слід дотримуватись вимог щодо розміру символів, формату та співвідношення кольорів </a:t>
            </a:r>
          </a:p>
          <a:p>
            <a:pPr marL="342900" indent="-342900">
              <a:buFont typeface="Arial" panose="020B0604020202020204" pitchFamily="34" charset="0"/>
              <a:buChar char="•"/>
            </a:pPr>
            <a:r>
              <a:rPr lang="uk-UA" sz="3200" b="1" dirty="0">
                <a:solidFill>
                  <a:srgbClr val="002060"/>
                </a:solidFill>
              </a:rPr>
              <a:t>фон покажчиків, на якому наносяться шрифти чи графічні символи, повинен бути матовим, не допускається відбиття та відблиски. Їх слід освітлювати з усіх боків</a:t>
            </a:r>
            <a:endParaRPr lang="en-US" sz="3200" b="1" dirty="0">
              <a:solidFill>
                <a:srgbClr val="002060"/>
              </a:solidFill>
            </a:endParaRPr>
          </a:p>
          <a:p>
            <a:endParaRPr lang="en-US" sz="3200" b="1" dirty="0">
              <a:solidFill>
                <a:srgbClr val="002060"/>
              </a:solidFill>
            </a:endParaRPr>
          </a:p>
          <a:p>
            <a:endParaRPr lang="uk-UA" sz="3200" b="1" u="sng" dirty="0">
              <a:solidFill>
                <a:srgbClr val="002060"/>
              </a:solidFill>
            </a:endParaRPr>
          </a:p>
          <a:p>
            <a:r>
              <a:rPr lang="uk-UA" sz="3200" b="1" u="sng" dirty="0">
                <a:solidFill>
                  <a:srgbClr val="002060"/>
                </a:solidFill>
              </a:rPr>
              <a:t>Шрифти: </a:t>
            </a:r>
          </a:p>
          <a:p>
            <a:pPr marL="457200" indent="-457200">
              <a:buFont typeface="Arial" panose="020B0604020202020204" pitchFamily="34" charset="0"/>
              <a:buChar char="•"/>
            </a:pPr>
            <a:r>
              <a:rPr lang="uk-UA" sz="3200" b="1" dirty="0">
                <a:solidFill>
                  <a:srgbClr val="002060"/>
                </a:solidFill>
              </a:rPr>
              <a:t>співвідношення ширини і висоти літер, цифр і символів повинно бути в межах 3:5 і 1:1. </a:t>
            </a:r>
          </a:p>
          <a:p>
            <a:pPr marL="457200" indent="-457200">
              <a:buFont typeface="Arial" panose="020B0604020202020204" pitchFamily="34" charset="0"/>
              <a:buChar char="•"/>
            </a:pPr>
            <a:r>
              <a:rPr lang="uk-UA" sz="3200" b="1" dirty="0">
                <a:solidFill>
                  <a:srgbClr val="002060"/>
                </a:solidFill>
              </a:rPr>
              <a:t>рекомендується використовувати шрифти без зарубок та декоративних елементів:</a:t>
            </a:r>
            <a:r>
              <a:rPr lang="en-US" sz="3200" b="1" dirty="0">
                <a:solidFill>
                  <a:srgbClr val="002060"/>
                </a:solidFill>
              </a:rPr>
              <a:t> Helvetic, Standard, </a:t>
            </a:r>
            <a:r>
              <a:rPr lang="en-US" sz="3200" b="1" dirty="0" err="1">
                <a:solidFill>
                  <a:srgbClr val="002060"/>
                </a:solidFill>
              </a:rPr>
              <a:t>Univers</a:t>
            </a:r>
            <a:r>
              <a:rPr lang="en-US" sz="3200" b="1" dirty="0">
                <a:solidFill>
                  <a:srgbClr val="002060"/>
                </a:solidFill>
              </a:rPr>
              <a:t>, FF DIN, </a:t>
            </a:r>
            <a:r>
              <a:rPr lang="en-US" sz="3200" b="1" dirty="0" err="1">
                <a:solidFill>
                  <a:srgbClr val="002060"/>
                </a:solidFill>
              </a:rPr>
              <a:t>NewJohnstjn</a:t>
            </a:r>
            <a:r>
              <a:rPr lang="en-US" sz="3200" b="1" dirty="0">
                <a:solidFill>
                  <a:srgbClr val="002060"/>
                </a:solidFill>
              </a:rPr>
              <a:t>, </a:t>
            </a:r>
            <a:r>
              <a:rPr lang="en-US" sz="3200" b="1" dirty="0" err="1">
                <a:solidFill>
                  <a:srgbClr val="002060"/>
                </a:solidFill>
              </a:rPr>
              <a:t>GillSans</a:t>
            </a:r>
            <a:r>
              <a:rPr lang="en-US" sz="3200" b="1" dirty="0">
                <a:solidFill>
                  <a:srgbClr val="002060"/>
                </a:solidFill>
              </a:rPr>
              <a:t>, Frutiger, </a:t>
            </a:r>
            <a:r>
              <a:rPr lang="en-US" sz="3200" b="1" dirty="0" err="1">
                <a:solidFill>
                  <a:srgbClr val="002060"/>
                </a:solidFill>
              </a:rPr>
              <a:t>ArialCyrBold</a:t>
            </a:r>
            <a:endParaRPr lang="en-US" sz="3200" b="1" dirty="0">
              <a:solidFill>
                <a:srgbClr val="002060"/>
              </a:solidFill>
            </a:endParaRPr>
          </a:p>
          <a:p>
            <a:r>
              <a:rPr lang="ru-RU" sz="2800" b="1" dirty="0">
                <a:solidFill>
                  <a:srgbClr val="7030A0"/>
                </a:solidFill>
              </a:rPr>
              <a:t> </a:t>
            </a:r>
            <a:endParaRPr lang="uk-UA" sz="2800" b="1" dirty="0">
              <a:solidFill>
                <a:srgbClr val="7030A0"/>
              </a:solidFill>
            </a:endParaRPr>
          </a:p>
          <a:p>
            <a:pPr algn="ctr"/>
            <a:endParaRPr lang="en-US" sz="2800" dirty="0">
              <a:solidFill>
                <a:schemeClr val="accent1">
                  <a:lumMod val="75000"/>
                </a:schemeClr>
              </a:solidFill>
            </a:endParaRPr>
          </a:p>
          <a:p>
            <a:pPr algn="ctr"/>
            <a:endParaRPr lang="en-US" sz="3600" noProof="0" dirty="0">
              <a:solidFill>
                <a:srgbClr val="002060"/>
              </a:solidFill>
              <a:latin typeface="+mj-lt"/>
            </a:endParaRPr>
          </a:p>
        </p:txBody>
      </p:sp>
      <p:pic>
        <p:nvPicPr>
          <p:cNvPr id="4" name="Рисунок 3">
            <a:extLst>
              <a:ext uri="{FF2B5EF4-FFF2-40B4-BE49-F238E27FC236}">
                <a16:creationId xmlns:a16="http://schemas.microsoft.com/office/drawing/2014/main" xmlns="" id="{B2D57B41-6733-FB65-2017-C4B183B34F4C}"/>
              </a:ext>
            </a:extLst>
          </p:cNvPr>
          <p:cNvPicPr>
            <a:picLocks noChangeAspect="1"/>
          </p:cNvPicPr>
          <p:nvPr/>
        </p:nvPicPr>
        <p:blipFill>
          <a:blip r:embed="rId2"/>
          <a:srcRect l="58304" t="52527" r="25149" b="19652"/>
          <a:stretch>
            <a:fillRect/>
          </a:stretch>
        </p:blipFill>
        <p:spPr>
          <a:xfrm>
            <a:off x="20037587" y="1990166"/>
            <a:ext cx="3696921" cy="3908549"/>
          </a:xfrm>
          <a:prstGeom prst="rect">
            <a:avLst/>
          </a:prstGeom>
        </p:spPr>
      </p:pic>
      <p:pic>
        <p:nvPicPr>
          <p:cNvPr id="7" name="Рисунок 6">
            <a:extLst>
              <a:ext uri="{FF2B5EF4-FFF2-40B4-BE49-F238E27FC236}">
                <a16:creationId xmlns:a16="http://schemas.microsoft.com/office/drawing/2014/main" xmlns="" id="{74F93C58-4958-169C-1D21-AA30F77FB242}"/>
              </a:ext>
            </a:extLst>
          </p:cNvPr>
          <p:cNvPicPr>
            <a:picLocks noChangeAspect="1"/>
          </p:cNvPicPr>
          <p:nvPr/>
        </p:nvPicPr>
        <p:blipFill>
          <a:blip r:embed="rId3"/>
          <a:srcRect l="59057" t="71975" r="29141" b="12523"/>
          <a:stretch>
            <a:fillRect/>
          </a:stretch>
        </p:blipFill>
        <p:spPr>
          <a:xfrm>
            <a:off x="21188979" y="7424041"/>
            <a:ext cx="2768301" cy="2045237"/>
          </a:xfrm>
          <a:prstGeom prst="rect">
            <a:avLst/>
          </a:prstGeom>
        </p:spPr>
      </p:pic>
      <p:sp>
        <p:nvSpPr>
          <p:cNvPr id="5" name="TextBox 4">
            <a:extLst>
              <a:ext uri="{FF2B5EF4-FFF2-40B4-BE49-F238E27FC236}">
                <a16:creationId xmlns:a16="http://schemas.microsoft.com/office/drawing/2014/main" xmlns="" id="{3A75094E-C4D1-EB33-14BC-A8B6E7FE9D48}"/>
              </a:ext>
            </a:extLst>
          </p:cNvPr>
          <p:cNvSpPr txBox="1"/>
          <p:nvPr/>
        </p:nvSpPr>
        <p:spPr>
          <a:xfrm>
            <a:off x="1972235" y="5383456"/>
            <a:ext cx="3173505" cy="2308324"/>
          </a:xfrm>
          <a:prstGeom prst="rect">
            <a:avLst/>
          </a:prstGeom>
          <a:noFill/>
        </p:spPr>
        <p:txBody>
          <a:bodyPr wrap="square">
            <a:spAutoFit/>
          </a:bodyPr>
          <a:lstStyle/>
          <a:p>
            <a:r>
              <a:rPr lang="uk-UA" b="1" dirty="0">
                <a:solidFill>
                  <a:srgbClr val="002060"/>
                </a:solidFill>
              </a:rPr>
              <a:t>ДБН «ІНКЛЮЗИВНІСТЬ БУДІВЕЛЬ І СПОРУД</a:t>
            </a:r>
            <a:r>
              <a:rPr lang="uk-UA" b="1" dirty="0">
                <a:solidFill>
                  <a:srgbClr val="002060"/>
                </a:solidFill>
                <a:hlinkClick r:id="rId4">
                  <a:extLst>
                    <a:ext uri="{A12FA001-AC4F-418D-AE19-62706E023703}">
                      <ahyp:hlinkClr xmlns:ahyp="http://schemas.microsoft.com/office/drawing/2018/hyperlinkcolor" xmlns="" val="tx"/>
                    </a:ext>
                  </a:extLst>
                </a:hlinkClick>
              </a:rPr>
              <a:t>»</a:t>
            </a:r>
          </a:p>
          <a:p>
            <a:r>
              <a:rPr lang="en-US" b="1" dirty="0">
                <a:solidFill>
                  <a:srgbClr val="002060"/>
                </a:solidFill>
                <a:hlinkClick r:id="rId4">
                  <a:extLst>
                    <a:ext uri="{A12FA001-AC4F-418D-AE19-62706E023703}">
                      <ahyp:hlinkClr xmlns:ahyp="http://schemas.microsoft.com/office/drawing/2018/hyperlinkcolor" xmlns="" val="tx"/>
                    </a:ext>
                  </a:extLst>
                </a:hlinkClick>
              </a:rPr>
              <a:t>https://e-construction.gov.ua/files/new_doc/3622203486843700817/2025-04-30/7581de4e-8c74-4f97-ab42-dc6639d54eef.pdf</a:t>
            </a:r>
            <a:endParaRPr lang="uk-UA" b="1" dirty="0">
              <a:solidFill>
                <a:srgbClr val="002060"/>
              </a:solidFill>
            </a:endParaRPr>
          </a:p>
        </p:txBody>
      </p:sp>
    </p:spTree>
    <p:extLst>
      <p:ext uri="{BB962C8B-B14F-4D97-AF65-F5344CB8AC3E}">
        <p14:creationId xmlns:p14="http://schemas.microsoft.com/office/powerpoint/2010/main" xmlns="" val="156171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37A86C1-140A-39FD-C8B2-3FE75AD1ABE7}"/>
              </a:ext>
            </a:extLst>
          </p:cNvPr>
          <p:cNvSpPr txBox="1"/>
          <p:nvPr/>
        </p:nvSpPr>
        <p:spPr>
          <a:xfrm>
            <a:off x="1506071" y="778697"/>
            <a:ext cx="22080069" cy="1138773"/>
          </a:xfrm>
          <a:prstGeom prst="rect">
            <a:avLst/>
          </a:prstGeom>
          <a:noFill/>
        </p:spPr>
        <p:txBody>
          <a:bodyPr wrap="square">
            <a:spAutoFit/>
          </a:bodyPr>
          <a:lstStyle/>
          <a:p>
            <a:pPr algn="ctr"/>
            <a:r>
              <a:rPr lang="uk-UA" sz="3600" b="1" dirty="0">
                <a:solidFill>
                  <a:srgbClr val="0070C0"/>
                </a:solidFill>
              </a:rPr>
              <a:t>Рекомендації щодо конкретних параметрів та місць розташування стендів </a:t>
            </a:r>
          </a:p>
          <a:p>
            <a:pPr algn="ctr"/>
            <a:endParaRPr lang="uk-UA" sz="3200" dirty="0"/>
          </a:p>
        </p:txBody>
      </p:sp>
      <p:pic>
        <p:nvPicPr>
          <p:cNvPr id="9" name="Рисунок 8">
            <a:extLst>
              <a:ext uri="{FF2B5EF4-FFF2-40B4-BE49-F238E27FC236}">
                <a16:creationId xmlns:a16="http://schemas.microsoft.com/office/drawing/2014/main" xmlns="" id="{68C6C2E5-16AC-32FB-D86A-057C5CAC473F}"/>
              </a:ext>
            </a:extLst>
          </p:cNvPr>
          <p:cNvPicPr>
            <a:picLocks noChangeAspect="1"/>
          </p:cNvPicPr>
          <p:nvPr/>
        </p:nvPicPr>
        <p:blipFill>
          <a:blip r:embed="rId2"/>
          <a:srcRect l="59552" t="21459" r="26804" b="46672"/>
          <a:stretch>
            <a:fillRect/>
          </a:stretch>
        </p:blipFill>
        <p:spPr>
          <a:xfrm>
            <a:off x="17664773" y="1324876"/>
            <a:ext cx="5069721" cy="6660749"/>
          </a:xfrm>
          <a:prstGeom prst="rect">
            <a:avLst/>
          </a:prstGeom>
        </p:spPr>
      </p:pic>
      <p:pic>
        <p:nvPicPr>
          <p:cNvPr id="2" name="Рисунок 1">
            <a:extLst>
              <a:ext uri="{FF2B5EF4-FFF2-40B4-BE49-F238E27FC236}">
                <a16:creationId xmlns:a16="http://schemas.microsoft.com/office/drawing/2014/main" xmlns="" id="{B13C6B5D-18DA-6D03-70D7-205C425F5C52}"/>
              </a:ext>
            </a:extLst>
          </p:cNvPr>
          <p:cNvPicPr>
            <a:picLocks noChangeAspect="1"/>
          </p:cNvPicPr>
          <p:nvPr/>
        </p:nvPicPr>
        <p:blipFill>
          <a:blip r:embed="rId3"/>
          <a:srcRect l="59850" t="17840" r="26498" b="59947"/>
          <a:stretch>
            <a:fillRect/>
          </a:stretch>
        </p:blipFill>
        <p:spPr>
          <a:xfrm>
            <a:off x="17664773" y="8501475"/>
            <a:ext cx="5392451" cy="4935451"/>
          </a:xfrm>
          <a:prstGeom prst="rect">
            <a:avLst/>
          </a:prstGeom>
        </p:spPr>
      </p:pic>
      <p:sp>
        <p:nvSpPr>
          <p:cNvPr id="4" name="TextBox 3">
            <a:extLst>
              <a:ext uri="{FF2B5EF4-FFF2-40B4-BE49-F238E27FC236}">
                <a16:creationId xmlns:a16="http://schemas.microsoft.com/office/drawing/2014/main" xmlns="" id="{78DDED5B-582A-FC84-6A37-E8D2CD414217}"/>
              </a:ext>
            </a:extLst>
          </p:cNvPr>
          <p:cNvSpPr txBox="1"/>
          <p:nvPr/>
        </p:nvSpPr>
        <p:spPr>
          <a:xfrm>
            <a:off x="3856973" y="2963910"/>
            <a:ext cx="12192000" cy="646331"/>
          </a:xfrm>
          <a:prstGeom prst="rect">
            <a:avLst/>
          </a:prstGeom>
          <a:noFill/>
        </p:spPr>
        <p:txBody>
          <a:bodyPr wrap="square">
            <a:spAutoFit/>
          </a:bodyPr>
          <a:lstStyle/>
          <a:p>
            <a:r>
              <a:rPr lang="uk-UA" sz="3600" dirty="0"/>
              <a:t>Зовнішні інформаційні покажчики</a:t>
            </a:r>
          </a:p>
        </p:txBody>
      </p:sp>
      <p:sp>
        <p:nvSpPr>
          <p:cNvPr id="8" name="TextBox 7">
            <a:extLst>
              <a:ext uri="{FF2B5EF4-FFF2-40B4-BE49-F238E27FC236}">
                <a16:creationId xmlns:a16="http://schemas.microsoft.com/office/drawing/2014/main" xmlns="" id="{CCF6E05D-F420-258D-244B-261C5AD144CE}"/>
              </a:ext>
            </a:extLst>
          </p:cNvPr>
          <p:cNvSpPr txBox="1"/>
          <p:nvPr/>
        </p:nvSpPr>
        <p:spPr>
          <a:xfrm>
            <a:off x="4664873" y="3600148"/>
            <a:ext cx="12192000" cy="2246769"/>
          </a:xfrm>
          <a:prstGeom prst="rect">
            <a:avLst/>
          </a:prstGeom>
          <a:noFill/>
        </p:spPr>
        <p:txBody>
          <a:bodyPr wrap="square">
            <a:spAutoFit/>
          </a:bodyPr>
          <a:lstStyle/>
          <a:p>
            <a:r>
              <a:rPr lang="uk-UA" sz="2800" dirty="0"/>
              <a:t>Повинні містити інформацію щодо назви закладу, опису діяльності установи, адреси розташування, контактних телефонів, годин роботи, іншу довідкову інформацію відповідно до чинних нормативних вимог. Встановлюють при вході на прилеглу територію, при вході у всі будівлі, приміщення. Обов’язкове дублювання всієї інформації в тактильному вигляді та шрифтом Брайля</a:t>
            </a:r>
          </a:p>
        </p:txBody>
      </p:sp>
      <p:sp>
        <p:nvSpPr>
          <p:cNvPr id="11" name="TextBox 10">
            <a:extLst>
              <a:ext uri="{FF2B5EF4-FFF2-40B4-BE49-F238E27FC236}">
                <a16:creationId xmlns:a16="http://schemas.microsoft.com/office/drawing/2014/main" xmlns="" id="{A90B1D6A-9314-DD55-EA83-FC9471DABAE7}"/>
              </a:ext>
            </a:extLst>
          </p:cNvPr>
          <p:cNvSpPr txBox="1"/>
          <p:nvPr/>
        </p:nvSpPr>
        <p:spPr>
          <a:xfrm>
            <a:off x="3856973" y="7059107"/>
            <a:ext cx="12192000" cy="584775"/>
          </a:xfrm>
          <a:prstGeom prst="rect">
            <a:avLst/>
          </a:prstGeom>
          <a:noFill/>
        </p:spPr>
        <p:txBody>
          <a:bodyPr wrap="square">
            <a:spAutoFit/>
          </a:bodyPr>
          <a:lstStyle/>
          <a:p>
            <a:r>
              <a:rPr lang="uk-UA" sz="3200" dirty="0"/>
              <a:t>Внутрішні інформаційні покажчики</a:t>
            </a:r>
          </a:p>
        </p:txBody>
      </p:sp>
      <p:sp>
        <p:nvSpPr>
          <p:cNvPr id="13" name="TextBox 12">
            <a:extLst>
              <a:ext uri="{FF2B5EF4-FFF2-40B4-BE49-F238E27FC236}">
                <a16:creationId xmlns:a16="http://schemas.microsoft.com/office/drawing/2014/main" xmlns="" id="{1E33C278-6497-FBAE-2076-86040C6EB36E}"/>
              </a:ext>
            </a:extLst>
          </p:cNvPr>
          <p:cNvSpPr txBox="1"/>
          <p:nvPr/>
        </p:nvSpPr>
        <p:spPr>
          <a:xfrm>
            <a:off x="4467649" y="7985625"/>
            <a:ext cx="12192000" cy="2246769"/>
          </a:xfrm>
          <a:prstGeom prst="rect">
            <a:avLst/>
          </a:prstGeom>
          <a:noFill/>
        </p:spPr>
        <p:txBody>
          <a:bodyPr wrap="square">
            <a:spAutoFit/>
          </a:bodyPr>
          <a:lstStyle/>
          <a:p>
            <a:r>
              <a:rPr lang="uk-UA" sz="2800" dirty="0"/>
              <a:t>Розміщують на першому поверсі будівлі. Надає інформацію про послуги та об’єкти, розташовані в будівлі. Розміщують на інших поверхах будівлі. Надає інформацію про назви об’єктів та послуг, розташованих на поверсі. Обов’язкове дублювання всієї інформації в тактильному вигляді та шрифтом Брайля</a:t>
            </a:r>
          </a:p>
        </p:txBody>
      </p:sp>
      <p:sp>
        <p:nvSpPr>
          <p:cNvPr id="17" name="TextBox 16">
            <a:extLst>
              <a:ext uri="{FF2B5EF4-FFF2-40B4-BE49-F238E27FC236}">
                <a16:creationId xmlns:a16="http://schemas.microsoft.com/office/drawing/2014/main" xmlns="" id="{427314B1-4A5E-13E5-6D6A-05FA8ED05A17}"/>
              </a:ext>
            </a:extLst>
          </p:cNvPr>
          <p:cNvSpPr txBox="1"/>
          <p:nvPr/>
        </p:nvSpPr>
        <p:spPr>
          <a:xfrm>
            <a:off x="4970749" y="12635769"/>
            <a:ext cx="12192000" cy="923330"/>
          </a:xfrm>
          <a:prstGeom prst="rect">
            <a:avLst/>
          </a:prstGeom>
          <a:noFill/>
        </p:spPr>
        <p:txBody>
          <a:bodyPr wrap="square">
            <a:spAutoFit/>
          </a:bodyPr>
          <a:lstStyle/>
          <a:p>
            <a:pPr algn="ctr"/>
            <a:r>
              <a:rPr lang="uk-UA" sz="1800" b="1" dirty="0">
                <a:solidFill>
                  <a:srgbClr val="0070C0"/>
                </a:solidFill>
              </a:rPr>
              <a:t>ДБН «ІНКЛЮЗИВНІСТЬ БУДІВЕЛЬ І СПОРУД</a:t>
            </a:r>
            <a:r>
              <a:rPr lang="uk-UA" sz="1800" b="1" u="sng" dirty="0">
                <a:solidFill>
                  <a:srgbClr val="0070C0"/>
                </a:solidFill>
                <a:hlinkClick r:id="rId4">
                  <a:extLst>
                    <a:ext uri="{A12FA001-AC4F-418D-AE19-62706E023703}">
                      <ahyp:hlinkClr xmlns:ahyp="http://schemas.microsoft.com/office/drawing/2018/hyperlinkcolor" xmlns="" val="tx"/>
                    </a:ext>
                  </a:extLst>
                </a:hlinkClick>
              </a:rPr>
              <a:t>»</a:t>
            </a:r>
          </a:p>
          <a:p>
            <a:pPr algn="ctr"/>
            <a:endParaRPr lang="uk-UA" sz="1800" b="1" dirty="0">
              <a:solidFill>
                <a:srgbClr val="0070C0"/>
              </a:solidFill>
            </a:endParaRPr>
          </a:p>
          <a:p>
            <a:pPr algn="ctr"/>
            <a:r>
              <a:rPr lang="en-US" sz="1800" dirty="0">
                <a:hlinkClick r:id="rId4"/>
              </a:rPr>
              <a:t>https://e-construction.gov.ua/files/new_doc/3622203486843700817/2025-04-30/7581de4e-8c74-4f97-ab42-dc6639d54eef.pdf</a:t>
            </a:r>
            <a:endParaRPr lang="uk-UA" sz="1800" dirty="0"/>
          </a:p>
        </p:txBody>
      </p:sp>
    </p:spTree>
    <p:extLst>
      <p:ext uri="{BB962C8B-B14F-4D97-AF65-F5344CB8AC3E}">
        <p14:creationId xmlns:p14="http://schemas.microsoft.com/office/powerpoint/2010/main" xmlns="" val="2282363478"/>
      </p:ext>
    </p:extLst>
  </p:cSld>
  <p:clrMapOvr>
    <a:masterClrMapping/>
  </p:clrMapOvr>
</p:sld>
</file>

<file path=ppt/theme/theme1.xml><?xml version="1.0" encoding="utf-8"?>
<a:theme xmlns:a="http://schemas.openxmlformats.org/drawingml/2006/main" name="Значок">
  <a:themeElements>
    <a:clrScheme name="Значок">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Значок">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Значок">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2.xml><?xml version="1.0" encoding="utf-8"?>
<a:theme xmlns:a="http://schemas.openxmlformats.org/drawingml/2006/main" name="Тема Office">
  <a:themeElements>
    <a:clrScheme name="Тема Office">
      <a:dk1>
        <a:srgbClr val="000000"/>
      </a:dk1>
      <a:lt1>
        <a:srgbClr val="FFFFFF"/>
      </a:lt1>
      <a:dk2>
        <a:srgbClr val="A7A7A7"/>
      </a:dk2>
      <a:lt2>
        <a:srgbClr val="535353"/>
      </a:lt2>
      <a:accent1>
        <a:srgbClr val="3C8CC6"/>
      </a:accent1>
      <a:accent2>
        <a:srgbClr val="5177BB"/>
      </a:accent2>
      <a:accent3>
        <a:srgbClr val="0B153A"/>
      </a:accent3>
      <a:accent4>
        <a:srgbClr val="DDE3EA"/>
      </a:accent4>
      <a:accent5>
        <a:srgbClr val="91A5D5"/>
      </a:accent5>
      <a:accent6>
        <a:srgbClr val="FEFFFF"/>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TM10001106[[fn=Значок]]</Template>
  <TotalTime>1024</TotalTime>
  <Words>915</Words>
  <Application>Microsoft Office PowerPoint</Application>
  <PresentationFormat>Произвольный</PresentationFormat>
  <Paragraphs>108</Paragraphs>
  <Slides>10</Slides>
  <Notes>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10</vt:i4>
      </vt:variant>
    </vt:vector>
  </HeadingPairs>
  <TitlesOfParts>
    <vt:vector size="20" baseType="lpstr">
      <vt:lpstr>Arial</vt:lpstr>
      <vt:lpstr>Corbel</vt:lpstr>
      <vt:lpstr>Gill Sans MT</vt:lpstr>
      <vt:lpstr>docs-Roboto</vt:lpstr>
      <vt:lpstr>Impact</vt:lpstr>
      <vt:lpstr>Open Sans</vt:lpstr>
      <vt:lpstr>Segoe UI Black</vt:lpstr>
      <vt:lpstr>Times New Roman</vt:lpstr>
      <vt:lpstr>Calibri</vt:lpstr>
      <vt:lpstr>Значок</vt:lpstr>
      <vt:lpstr>Слайд 1</vt:lpstr>
      <vt:lpstr>Слайд 2</vt:lpstr>
      <vt:lpstr>Слайд 3</vt:lpstr>
      <vt:lpstr>Слайд 4</vt:lpstr>
      <vt:lpstr>запровадження принципів безбар’єрності під час організації доступу та надання послуг у сферах молодіжної політики, фізичної культури і спорту, утвердження української національної та громадянської ідентичності </vt:lpstr>
      <vt:lpstr>принципИ АдаптаціЇ послуг у сферах молодіжної політики, фізичної культури і спорту, утвердження української національної та громадянської ідентичності для різних груп населення: </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Софія</dc:creator>
  <cp:lastModifiedBy>WIN7</cp:lastModifiedBy>
  <cp:revision>54</cp:revision>
  <cp:lastPrinted>2025-09-29T07:09:37Z</cp:lastPrinted>
  <dcterms:created xsi:type="dcterms:W3CDTF">2025-09-18T22:17:37Z</dcterms:created>
  <dcterms:modified xsi:type="dcterms:W3CDTF">2025-10-08T10:22:30Z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AF321F3BF56015B81B7FCC68B4EEE078_43</vt:lpwstr>
  </property>
  <property fmtid="{D5CDD505-2E9C-101B-9397-08002B2CF9AE}" pid="3" name="KSOProductBuildVer">
    <vt:lpwstr>1033-6.10.2.8397</vt:lpwstr>
  </property>
</Properties>
</file>