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347" r:id="rId3"/>
    <p:sldId id="393" r:id="rId4"/>
    <p:sldId id="370" r:id="rId5"/>
    <p:sldId id="355" r:id="rId6"/>
    <p:sldId id="385" r:id="rId7"/>
    <p:sldId id="354" r:id="rId8"/>
    <p:sldId id="353" r:id="rId9"/>
    <p:sldId id="394" r:id="rId10"/>
    <p:sldId id="386" r:id="rId11"/>
    <p:sldId id="357" r:id="rId12"/>
    <p:sldId id="364" r:id="rId13"/>
    <p:sldId id="380" r:id="rId14"/>
    <p:sldId id="359" r:id="rId15"/>
    <p:sldId id="373" r:id="rId16"/>
    <p:sldId id="350" r:id="rId17"/>
    <p:sldId id="351" r:id="rId18"/>
    <p:sldId id="362" r:id="rId19"/>
    <p:sldId id="358" r:id="rId20"/>
    <p:sldId id="391" r:id="rId21"/>
    <p:sldId id="363" r:id="rId22"/>
    <p:sldId id="360" r:id="rId23"/>
    <p:sldId id="365" r:id="rId24"/>
    <p:sldId id="390" r:id="rId25"/>
    <p:sldId id="366" r:id="rId26"/>
    <p:sldId id="388" r:id="rId27"/>
    <p:sldId id="387" r:id="rId28"/>
    <p:sldId id="392" r:id="rId29"/>
    <p:sldId id="396" r:id="rId30"/>
    <p:sldId id="395" r:id="rId31"/>
    <p:sldId id="399" r:id="rId32"/>
    <p:sldId id="400" r:id="rId33"/>
    <p:sldId id="397" r:id="rId34"/>
    <p:sldId id="381" r:id="rId35"/>
    <p:sldId id="379" r:id="rId36"/>
    <p:sldId id="401" r:id="rId37"/>
    <p:sldId id="402" r:id="rId38"/>
    <p:sldId id="403" r:id="rId39"/>
    <p:sldId id="384" r:id="rId40"/>
    <p:sldId id="375" r:id="rId41"/>
    <p:sldId id="369" r:id="rId42"/>
    <p:sldId id="405" r:id="rId43"/>
    <p:sldId id="404" r:id="rId44"/>
    <p:sldId id="374" r:id="rId4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411D07"/>
    <a:srgbClr val="A0B0FE"/>
    <a:srgbClr val="D1D9FF"/>
    <a:srgbClr val="000000"/>
    <a:srgbClr val="006600"/>
    <a:srgbClr val="AFDC7E"/>
    <a:srgbClr val="CEEAB0"/>
    <a:srgbClr val="A6D86E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898" autoAdjust="0"/>
    <p:restoredTop sz="95571" autoAdjust="0"/>
  </p:normalViewPr>
  <p:slideViewPr>
    <p:cSldViewPr>
      <p:cViewPr>
        <p:scale>
          <a:sx n="121" d="100"/>
          <a:sy n="121" d="100"/>
        </p:scale>
        <p:origin x="-126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учнів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НВК:ЗШ №1</c:v>
                </c:pt>
                <c:pt idx="1">
                  <c:v>ЗОШ № 2</c:v>
                </c:pt>
                <c:pt idx="2">
                  <c:v>ЗОШ № 3</c:v>
                </c:pt>
                <c:pt idx="3">
                  <c:v>ЗОШ № 4</c:v>
                </c:pt>
                <c:pt idx="4">
                  <c:v>Соколова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27.4</c:v>
                </c:pt>
                <c:pt idx="1">
                  <c:v>28.2</c:v>
                </c:pt>
                <c:pt idx="2">
                  <c:v>28</c:v>
                </c:pt>
                <c:pt idx="3">
                  <c:v>30.1</c:v>
                </c:pt>
                <c:pt idx="4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79-4FA4-8412-5AF1AE793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588992"/>
        <c:axId val="30093696"/>
      </c:barChart>
      <c:catAx>
        <c:axId val="63588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093696"/>
        <c:crosses val="autoZero"/>
        <c:auto val="1"/>
        <c:lblAlgn val="ctr"/>
        <c:lblOffset val="100"/>
        <c:noMultiLvlLbl val="0"/>
      </c:catAx>
      <c:valAx>
        <c:axId val="300936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3588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наповнюваність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ДНЗ №1</c:v>
                </c:pt>
                <c:pt idx="1">
                  <c:v>ДНЗ №3</c:v>
                </c:pt>
                <c:pt idx="2">
                  <c:v>ДНЗ №5</c:v>
                </c:pt>
                <c:pt idx="3">
                  <c:v>ДНЗ №7</c:v>
                </c:pt>
                <c:pt idx="4">
                  <c:v>Соколова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17</c:v>
                </c:pt>
                <c:pt idx="2">
                  <c:v>19</c:v>
                </c:pt>
                <c:pt idx="3">
                  <c:v>13.5</c:v>
                </c:pt>
                <c:pt idx="4">
                  <c:v>14.5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F2-457B-9CAA-5D59261C6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38624"/>
        <c:axId val="30940160"/>
      </c:barChart>
      <c:catAx>
        <c:axId val="309386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940160"/>
        <c:crosses val="autoZero"/>
        <c:auto val="1"/>
        <c:lblAlgn val="ctr"/>
        <c:lblOffset val="100"/>
        <c:noMultiLvlLbl val="0"/>
      </c:catAx>
      <c:valAx>
        <c:axId val="309401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09386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Утримання</a:t>
            </a:r>
            <a:r>
              <a:rPr lang="ru-RU" sz="3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одного </a:t>
            </a:r>
            <a:r>
              <a:rPr lang="ru-RU" sz="3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учня</a:t>
            </a:r>
            <a:endParaRPr lang="ru-RU" sz="3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c:rich>
      </c:tx>
      <c:layout>
        <c:manualLayout>
          <c:xMode val="edge"/>
          <c:yMode val="edge"/>
          <c:x val="0.30238708442694695"/>
          <c:y val="1.515151515151516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утримання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НВК : ЗШ №1</c:v>
                </c:pt>
                <c:pt idx="1">
                  <c:v>ЗОШ №2</c:v>
                </c:pt>
                <c:pt idx="2">
                  <c:v>ЗОШ №3</c:v>
                </c:pt>
                <c:pt idx="3">
                  <c:v>ЗОШ №4</c:v>
                </c:pt>
                <c:pt idx="4">
                  <c:v>Соколова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11.6</c:v>
                </c:pt>
                <c:pt idx="1">
                  <c:v>10.8</c:v>
                </c:pt>
                <c:pt idx="2">
                  <c:v>11.9</c:v>
                </c:pt>
                <c:pt idx="3">
                  <c:v>10.3</c:v>
                </c:pt>
                <c:pt idx="4">
                  <c:v>27.2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BF-4D27-BC23-BB2144092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755328"/>
        <c:axId val="34756864"/>
        <c:axId val="0"/>
      </c:bar3DChart>
      <c:catAx>
        <c:axId val="3475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756864"/>
        <c:crosses val="autoZero"/>
        <c:auto val="1"/>
        <c:lblAlgn val="ctr"/>
        <c:lblOffset val="100"/>
        <c:noMultiLvlLbl val="0"/>
      </c:catAx>
      <c:valAx>
        <c:axId val="3475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7553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тис. грн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ДНЗ № 1</c:v>
                </c:pt>
                <c:pt idx="1">
                  <c:v>ДНЗ № 3</c:v>
                </c:pt>
                <c:pt idx="2">
                  <c:v>ДНЗ № 5</c:v>
                </c:pt>
                <c:pt idx="3">
                  <c:v>ДНЗ № 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19.5</c:v>
                </c:pt>
                <c:pt idx="1">
                  <c:v>23.2</c:v>
                </c:pt>
                <c:pt idx="2">
                  <c:v>19.100000000000001</c:v>
                </c:pt>
                <c:pt idx="3">
                  <c:v>21.3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7A-47AB-9E85-70C28368A7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ДНЗ № 1</c:v>
                </c:pt>
                <c:pt idx="1">
                  <c:v>ДНЗ № 3</c:v>
                </c:pt>
                <c:pt idx="2">
                  <c:v>ДНЗ № 5</c:v>
                </c:pt>
                <c:pt idx="3">
                  <c:v>ДНЗ № 7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7A-47AB-9E85-70C28368A7F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ДНЗ № 1</c:v>
                </c:pt>
                <c:pt idx="1">
                  <c:v>ДНЗ № 3</c:v>
                </c:pt>
                <c:pt idx="2">
                  <c:v>ДНЗ № 5</c:v>
                </c:pt>
                <c:pt idx="3">
                  <c:v>ДНЗ № 7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17A-47AB-9E85-70C28368A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9860096"/>
        <c:axId val="39861632"/>
        <c:axId val="39862720"/>
      </c:bar3DChart>
      <c:catAx>
        <c:axId val="39860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861632"/>
        <c:crosses val="autoZero"/>
        <c:auto val="1"/>
        <c:lblAlgn val="ctr"/>
        <c:lblOffset val="100"/>
        <c:noMultiLvlLbl val="0"/>
      </c:catAx>
      <c:valAx>
        <c:axId val="39861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860096"/>
        <c:crosses val="autoZero"/>
        <c:crossBetween val="between"/>
      </c:valAx>
      <c:serAx>
        <c:axId val="39862720"/>
        <c:scaling>
          <c:orientation val="minMax"/>
        </c:scaling>
        <c:delete val="1"/>
        <c:axPos val="b"/>
        <c:majorTickMark val="out"/>
        <c:minorTickMark val="none"/>
        <c:tickLblPos val="none"/>
        <c:crossAx val="3986163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735609519450216E-2"/>
          <c:y val="3.0871152469577754E-2"/>
          <c:w val="0.84100893279812938"/>
          <c:h val="0.493284180386543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Претенденти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НВК: ЗШ І-ІІІ ступенів-гімназія №1</c:v>
                </c:pt>
                <c:pt idx="1">
                  <c:v>ЗОШ І-ІІІ ступенів № 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B-441E-8E03-CC58BCFCC0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Підтвердження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НВК: ЗШ І-ІІІ ступенів-гімназія №1</c:v>
                </c:pt>
                <c:pt idx="1">
                  <c:v>ЗОШ І-ІІІ ступенів № 4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B-441E-8E03-CC58BCFCC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21504"/>
        <c:axId val="63616128"/>
        <c:axId val="0"/>
      </c:bar3DChart>
      <c:catAx>
        <c:axId val="54021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crossAx val="63616128"/>
        <c:crosses val="autoZero"/>
        <c:auto val="1"/>
        <c:lblAlgn val="ctr"/>
        <c:lblOffset val="50"/>
        <c:noMultiLvlLbl val="0"/>
      </c:catAx>
      <c:valAx>
        <c:axId val="636161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4021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Претендувало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НВК: ЗШ І-ІІІ ступенів № 1</c:v>
                </c:pt>
                <c:pt idx="1">
                  <c:v>ЗОШ І-ІІІ ступенів № 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9-46B7-9594-E967E4542C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Підтвердили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НВК: ЗШ І-ІІІ ступенів № 1</c:v>
                </c:pt>
                <c:pt idx="1">
                  <c:v>ЗОШ І-ІІІ ступенів № 4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79-46B7-9594-E967E4542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522496"/>
        <c:axId val="66528384"/>
        <c:axId val="0"/>
      </c:bar3DChart>
      <c:catAx>
        <c:axId val="6652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528384"/>
        <c:crosses val="autoZero"/>
        <c:auto val="1"/>
        <c:lblAlgn val="ctr"/>
        <c:lblOffset val="100"/>
        <c:noMultiLvlLbl val="0"/>
      </c:catAx>
      <c:valAx>
        <c:axId val="66528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5224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ІІ ЕТАП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НВК: ЗШ № 1</c:v>
                </c:pt>
                <c:pt idx="1">
                  <c:v>ЗОШ № 2</c:v>
                </c:pt>
                <c:pt idx="2">
                  <c:v>ЗОШ № 3</c:v>
                </c:pt>
                <c:pt idx="3">
                  <c:v>ЗОШ №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</c:v>
                </c:pt>
                <c:pt idx="1">
                  <c:v>26</c:v>
                </c:pt>
                <c:pt idx="2">
                  <c:v>36</c:v>
                </c:pt>
                <c:pt idx="3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29-461C-A16D-E2B346DB2B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ІІІ ЕТАП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НВК: ЗШ № 1</c:v>
                </c:pt>
                <c:pt idx="1">
                  <c:v>ЗОШ № 2</c:v>
                </c:pt>
                <c:pt idx="2">
                  <c:v>ЗОШ № 3</c:v>
                </c:pt>
                <c:pt idx="3">
                  <c:v>ЗОШ №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0</c:v>
                </c:pt>
                <c:pt idx="2">
                  <c:v>3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29-461C-A16D-E2B346DB2B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НВК: ЗШ № 1</c:v>
                </c:pt>
                <c:pt idx="1">
                  <c:v>ЗОШ № 2</c:v>
                </c:pt>
                <c:pt idx="2">
                  <c:v>ЗОШ № 3</c:v>
                </c:pt>
                <c:pt idx="3">
                  <c:v>ЗОШ № 4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 xmlns:c16r2="http://schemas.microsoft.com/office/drawing/2015/06/chart">
            <c:ext xmlns:c16="http://schemas.microsoft.com/office/drawing/2014/chart" uri="{C3380CC4-5D6E-409C-BE32-E72D297353CC}">
              <c16:uniqueId val="{00000002-D029-461C-A16D-E2B346DB2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6552576"/>
        <c:axId val="66554112"/>
        <c:axId val="0"/>
      </c:bar3DChart>
      <c:catAx>
        <c:axId val="66552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554112"/>
        <c:crosses val="autoZero"/>
        <c:auto val="1"/>
        <c:lblAlgn val="ctr"/>
        <c:lblOffset val="100"/>
        <c:noMultiLvlLbl val="0"/>
      </c:catAx>
      <c:valAx>
        <c:axId val="665541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5525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874999999999986E-2"/>
          <c:y val="0.1346969696969697"/>
          <c:w val="0.76277340332458543"/>
          <c:h val="0.831969696969697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обсяг призначень</c:v>
                </c:pt>
              </c:strCache>
            </c:strRef>
          </c:tx>
          <c:explosion val="9"/>
          <c:cat>
            <c:strRef>
              <c:f>Лист1!$A$2:$A$6</c:f>
              <c:strCache>
                <c:ptCount val="5"/>
                <c:pt idx="0">
                  <c:v>По ЗЗСО</c:v>
                </c:pt>
                <c:pt idx="1">
                  <c:v>По ЗДО</c:v>
                </c:pt>
                <c:pt idx="2">
                  <c:v>По ЦДЮТ</c:v>
                </c:pt>
                <c:pt idx="3">
                  <c:v>По ІРЦ</c:v>
                </c:pt>
                <c:pt idx="4">
                  <c:v>Інші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59000000</c:v>
                </c:pt>
                <c:pt idx="1">
                  <c:v>28700000</c:v>
                </c:pt>
                <c:pt idx="2">
                  <c:v>1700000</c:v>
                </c:pt>
                <c:pt idx="3">
                  <c:v>2700000</c:v>
                </c:pt>
                <c:pt idx="4">
                  <c:v>5000000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17-467F-8A1A-A5BC4F91EE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Стовпець1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 ЗЗСО</c:v>
                </c:pt>
                <c:pt idx="1">
                  <c:v>По ЗДО</c:v>
                </c:pt>
                <c:pt idx="2">
                  <c:v>По ЦДЮТ</c:v>
                </c:pt>
                <c:pt idx="3">
                  <c:v>По ІРЦ</c:v>
                </c:pt>
                <c:pt idx="4">
                  <c:v>Інші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17-467F-8A1A-A5BC4F91E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2T08:59:23.632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174551-2361-4ADF-BAA3-FDF7AD549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76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CEEF09-E7DA-4DB9-A507-1C7F40696FD8}" type="slidenum">
              <a:rPr lang="en-US" smtClean="0">
                <a:latin typeface="Arial" pitchFamily="34" charset="0"/>
              </a:rPr>
              <a:pPr/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5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/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/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random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48" y="2786058"/>
            <a:ext cx="4700590" cy="3859202"/>
          </a:xfrm>
        </p:spPr>
        <p:txBody>
          <a:bodyPr anchor="t"/>
          <a:lstStyle/>
          <a:p>
            <a:pPr lvl="0" algn="ctr">
              <a:defRPr/>
            </a:pPr>
            <a:r>
              <a:rPr lang="uk-UA" sz="40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Сучасна освіта</a:t>
            </a:r>
            <a:br>
              <a:rPr lang="uk-UA" sz="40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40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Нові контексти</a:t>
            </a:r>
            <a:br>
              <a:rPr lang="uk-UA" sz="40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40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Нові рішення</a:t>
            </a:r>
            <a:r>
              <a:rPr lang="uk-UA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uk-UA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uk-UA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</a:br>
            <a:endParaRPr lang="ru-RU" sz="4000" dirty="0">
              <a:solidFill>
                <a:schemeClr val="bg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267" name="Содержимое 7" descr="kir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791200" cy="6858000"/>
          </a:xfrm>
        </p:spPr>
      </p:pic>
      <p:pic>
        <p:nvPicPr>
          <p:cNvPr id="4" name="Picture 2" descr="http://gamiyahsosh.dagschool.com/_http_schools/1729/gamiyahsosh/admin/ckfinder/core/connector/php/connector.phpfck_user_files/images/1399295368_kolokol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840">
            <a:off x="6861059" y="249048"/>
            <a:ext cx="1752129" cy="17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71600" y="1124744"/>
          <a:ext cx="7258000" cy="55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008112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5">
                    <a:lumMod val="25000"/>
                  </a:schemeClr>
                </a:solidFill>
              </a:rPr>
              <a:t>Утримання одного вихованця</a:t>
            </a:r>
            <a:endParaRPr lang="ru-RU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482574"/>
              </p:ext>
            </p:extLst>
          </p:nvPr>
        </p:nvGraphicFramePr>
        <p:xfrm>
          <a:off x="914400" y="1340768"/>
          <a:ext cx="7315200" cy="52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7503007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HOME\Documents\НУШ\IMG_5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4724889" cy="265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ocuments\НУШ\IMG_5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988840"/>
            <a:ext cx="52445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ME\Documents\НУШ\IMG_5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891480"/>
            <a:ext cx="6650754" cy="37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11958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а звіт міс голови\20191104_113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2" cy="3374994"/>
          </a:xfrm>
          <a:prstGeom prst="rect">
            <a:avLst/>
          </a:prstGeom>
          <a:noFill/>
        </p:spPr>
      </p:pic>
      <p:pic>
        <p:nvPicPr>
          <p:cNvPr id="2051" name="Picture 3" descr="C:\Users\User\Desktop\на звіт міс голови\IMG_48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867" y="3617150"/>
            <a:ext cx="4321133" cy="3240850"/>
          </a:xfrm>
          <a:prstGeom prst="rect">
            <a:avLst/>
          </a:prstGeom>
          <a:noFill/>
        </p:spPr>
      </p:pic>
      <p:pic>
        <p:nvPicPr>
          <p:cNvPr id="2052" name="Picture 4" descr="C:\Users\User\Desktop\на звіт міс голови\IMG_4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83006"/>
            <a:ext cx="4499991" cy="3374993"/>
          </a:xfrm>
          <a:prstGeom prst="rect">
            <a:avLst/>
          </a:prstGeom>
          <a:noFill/>
        </p:spPr>
      </p:pic>
      <p:pic>
        <p:nvPicPr>
          <p:cNvPr id="2053" name="Picture 5" descr="C:\Users\User\Desktop\на звіт міс голови\IMG_4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4499992" cy="33749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Desktop\изображение_viber_2019-08-27_19-26-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16796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изображение_viber_2019-08-27_19-26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" y="260648"/>
            <a:ext cx="4248472" cy="29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OME\Desktop\Новая папка\IMG_20190828_091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" y="365711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OME\Desktop\Новая папка\IMG_20190828_091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29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869096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HOME\Desktop\P90828-095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72" y="3356992"/>
            <a:ext cx="4824536" cy="35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P90828-095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04223"/>
            <a:ext cx="4644008" cy="3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\Desktop\P90828-10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46"/>
            <a:ext cx="4283969" cy="31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65923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1224136"/>
          </a:xfrm>
        </p:spPr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Нагородження медалями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281798"/>
              </p:ext>
            </p:extLst>
          </p:nvPr>
        </p:nvGraphicFramePr>
        <p:xfrm>
          <a:off x="467544" y="1556792"/>
          <a:ext cx="8179296" cy="512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3567593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Золота медаль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333882"/>
              </p:ext>
            </p:extLst>
          </p:nvPr>
        </p:nvGraphicFramePr>
        <p:xfrm>
          <a:off x="914400" y="2438400"/>
          <a:ext cx="7315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5954332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368152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5">
                    <a:lumMod val="25000"/>
                  </a:schemeClr>
                </a:solidFill>
              </a:rPr>
              <a:t>Переможці Всеукраїнських учнівських олімпіад</a:t>
            </a:r>
            <a:endParaRPr lang="ru-RU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438239"/>
              </p:ext>
            </p:extLst>
          </p:nvPr>
        </p:nvGraphicFramePr>
        <p:xfrm>
          <a:off x="683568" y="1844824"/>
          <a:ext cx="81369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8560506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42" name="Picture 2" descr="C:\Users\HOME\Desktop\Новая папка\IMG_4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1395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ME\Desktop\HamsterArc{b169e17e-45a2-4b5e-a923-8b87cd9f9643}\IMG_4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26" y="-1179512"/>
            <a:ext cx="49245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28234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0947" name="Picture 3" descr="C:\Users\HOME\Desktop\Новая папка\DSC05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09" y="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9" name="Picture 5" descr="C:\Users\HOME\Desktop\Новая папка\IMG_20190712_142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3603062" cy="34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закладів\IMG_20190712_140104_(Copy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3456384" cy="4005064"/>
          </a:xfrm>
          <a:prstGeom prst="rect">
            <a:avLst/>
          </a:prstGeom>
          <a:noFill/>
        </p:spPr>
      </p:pic>
      <p:pic>
        <p:nvPicPr>
          <p:cNvPr id="210948" name="Picture 4" descr="C:\Users\HOME\Desktop\Новая папка\DSC05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930532" cy="32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41134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 descr="IMG_05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4826000" cy="3619501"/>
          </a:xfrm>
          <a:prstGeom prst="rect">
            <a:avLst/>
          </a:prstGeom>
          <a:noFill/>
        </p:spPr>
      </p:pic>
      <p:pic>
        <p:nvPicPr>
          <p:cNvPr id="164871" name="Picture 7" descr="IMG_04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308350"/>
            <a:ext cx="4732337" cy="3549650"/>
          </a:xfrm>
          <a:prstGeom prst="rect">
            <a:avLst/>
          </a:prstGeom>
          <a:noFill/>
        </p:spPr>
      </p:pic>
      <p:pic>
        <p:nvPicPr>
          <p:cNvPr id="4098" name="Picture 2" descr="C:\Users\User\Desktop\фото тзакладів\75587568_526153078229166_86995422647681024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5210944" cy="3126566"/>
          </a:xfrm>
          <a:prstGeom prst="rect">
            <a:avLst/>
          </a:prstGeom>
          <a:noFill/>
        </p:spPr>
      </p:pic>
      <p:sp>
        <p:nvSpPr>
          <p:cNvPr id="4100" name="AutoShape 4" descr="https://mail.ukr.net/attach/show/15742424453325181027/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mail.ukr.net/attach/show/15742424453325181027/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User\Desktop\IMG-2dad9c8c8e5b8f56ff446d24ced566e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3140968"/>
            <a:ext cx="4956043" cy="3717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HOME\Desktop\Новая папка\джур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056"/>
            <a:ext cx="4067944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Новая папка\джур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860032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Новая папка\джур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78" y="-9939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72318"/>
      </p:ext>
    </p:extLst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HOME\Desktop\Новая папка\нагородження обдарованих дітей\IMG_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98" y="-3568"/>
            <a:ext cx="4429973" cy="31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Новая папка\нагородження обдарованих дітей\IMG_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164"/>
            <a:ext cx="4768602" cy="30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Новая папка\нагородження обдарованих дітей\IMG_0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356992"/>
            <a:ext cx="4832572" cy="30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33830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HOME\Desktop\Новая папка\IMG_0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" y="156001"/>
            <a:ext cx="4932040" cy="32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Новая папка\IMG_20190516_0937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20" y="3707041"/>
            <a:ext cx="4185502" cy="31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OME\Desktop\Новая папка\IMG-ea4b1cfc54904429d174db12871a076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3337"/>
            <a:ext cx="4589783" cy="34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OME\Desktop\Новая папка\IMG-2262dc98f3c6e3fc1f1fa57964ba49b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" y="3643306"/>
            <a:ext cx="4434061" cy="332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75852"/>
      </p:ext>
    </p:extLst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endParaRPr lang="ru-RU"/>
          </a:p>
        </p:txBody>
      </p:sp>
      <p:pic>
        <p:nvPicPr>
          <p:cNvPr id="36867" name="Picture 2" descr="C:\Users\HOME\Desktop\Новая папка (3)\IMG_20190304_144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079750"/>
            <a:ext cx="5037138" cy="3778250"/>
          </a:xfrm>
          <a:noFill/>
        </p:spPr>
      </p:pic>
      <p:pic>
        <p:nvPicPr>
          <p:cNvPr id="36868" name="Picture 3" descr="C:\Users\HOME\Desktop\Новая папка (3)\IMG_9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765175"/>
            <a:ext cx="49561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C:\Users\HOME\Desktop\Новая папка (3)\IMG_98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-100013"/>
            <a:ext cx="4968875" cy="372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HOME\Desktop\Новая папка\зображення_viber_2019-08-28_09-50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ME\Desktop\Новая папка\зображення_viber_2019-08-28_09-50-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392488" cy="279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ME\Desktop\Новая папка\зображення_viber_2019-08-28_09-49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7599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72731"/>
      </p:ext>
    </p:extLst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 descr="20161201_155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8215" cy="331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20150722_1222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150716_1246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2766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DSC09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499992" cy="3429000"/>
          </a:xfrm>
          <a:prstGeom prst="rect">
            <a:avLst/>
          </a:prstGeom>
          <a:noFill/>
        </p:spPr>
      </p:pic>
      <p:pic>
        <p:nvPicPr>
          <p:cNvPr id="2051" name="Picture 3" descr="E:\IMG-2ec50771c88dcae2cb2f8f9ec1627b3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483006"/>
          </a:xfrm>
          <a:prstGeom prst="rect">
            <a:avLst/>
          </a:prstGeom>
          <a:noFill/>
        </p:spPr>
      </p:pic>
      <p:pic>
        <p:nvPicPr>
          <p:cNvPr id="2052" name="Picture 4" descr="E:\IMG-b4ae5ed0d9a4ce70cbd34690fa329d0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83006"/>
            <a:ext cx="4499992" cy="3374994"/>
          </a:xfrm>
          <a:prstGeom prst="rect">
            <a:avLst/>
          </a:prstGeom>
          <a:noFill/>
        </p:spPr>
      </p:pic>
      <p:pic>
        <p:nvPicPr>
          <p:cNvPr id="2053" name="Picture 5" descr="E:\бедрики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3503290" cy="4671053"/>
          </a:xfrm>
          <a:prstGeom prst="rect">
            <a:avLst/>
          </a:prstGeom>
          <a:noFill/>
        </p:spPr>
      </p:pic>
      <p:pic>
        <p:nvPicPr>
          <p:cNvPr id="5" name="Picture 6" descr="Точечный рисунок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100" y="0"/>
            <a:ext cx="5422900" cy="42656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330008" cy="1152872"/>
          </a:xfrm>
        </p:spPr>
        <p:txBody>
          <a:bodyPr/>
          <a:lstStyle/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Обсяг бюджетних призначень у </a:t>
            </a:r>
            <a:r>
              <a:rPr lang="uk-UA" dirty="0" err="1">
                <a:solidFill>
                  <a:schemeClr val="bg2">
                    <a:lumMod val="75000"/>
                  </a:schemeClr>
                </a:solidFill>
              </a:rPr>
              <a:t>галузі”Освіта”</a:t>
            </a:r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 у 2019 році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159410"/>
              </p:ext>
            </p:extLst>
          </p:nvPr>
        </p:nvGraphicFramePr>
        <p:xfrm>
          <a:off x="914400" y="2438400"/>
          <a:ext cx="7315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AppData\Local\Temp\Rar$DIa0.216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48880"/>
            <a:ext cx="6012160" cy="4509120"/>
          </a:xfrm>
          <a:prstGeom prst="rect">
            <a:avLst/>
          </a:prstGeom>
          <a:noFill/>
        </p:spPr>
      </p:pic>
      <p:pic>
        <p:nvPicPr>
          <p:cNvPr id="1026" name="Picture 2" descr="C:\Users\User\Desktop\20180823_092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4830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 тзакладів\IMG_5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69568"/>
            <a:ext cx="5184576" cy="3888432"/>
          </a:xfrm>
          <a:prstGeom prst="rect">
            <a:avLst/>
          </a:prstGeom>
          <a:noFill/>
        </p:spPr>
      </p:pic>
      <p:pic>
        <p:nvPicPr>
          <p:cNvPr id="3075" name="Picture 3" descr="C:\Users\User\Desktop\фото тзакладів\IMG_5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3" cy="3320987"/>
          </a:xfrm>
          <a:prstGeom prst="rect">
            <a:avLst/>
          </a:prstGeom>
          <a:noFill/>
        </p:spPr>
      </p:pic>
      <p:pic>
        <p:nvPicPr>
          <p:cNvPr id="3076" name="Picture 4" descr="C:\Users\User\Desktop\фото тзакладів\IMG_5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67944" cy="3050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4018" name="Picture 2" descr="C:\Users\HOME\Desktop\Новая папка\фото класи\DSC_1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8" y="476672"/>
            <a:ext cx="4248472" cy="282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0" name="Picture 4" descr="C:\Users\HOME\Desktop\Новая папка\фото класи\DSC_19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530"/>
            <a:ext cx="4368904" cy="29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1" name="Picture 5" descr="C:\Users\HOME\Desktop\Новая папка\фото класи\DSC_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5" y="3573016"/>
            <a:ext cx="433162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2" name="Picture 6" descr="C:\Users\HOME\Desktop\Новая папка\фото класи\DSC_19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477245" cy="29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14209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AppData\Local\Temp\Rar$DIa0.934\DSC05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988" y="3356993"/>
            <a:ext cx="4668012" cy="3501008"/>
          </a:xfrm>
          <a:prstGeom prst="rect">
            <a:avLst/>
          </a:prstGeom>
          <a:noFill/>
        </p:spPr>
      </p:pic>
      <p:pic>
        <p:nvPicPr>
          <p:cNvPr id="5123" name="Picture 3" descr="C:\Users\User\AppData\Local\Temp\Rar$DIa0.051\DSC05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72001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450855"/>
      </p:ext>
    </p:extLst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User\Desktop\Ð¸Ð·Ð¾Ð±Ñ_Ð°Ð¶ÐµÐ½Ð¸Ðµ_viber_2019-11-14_10-49-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90465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AppData\Local\Temp\Rar$DIa0.441\20191104_113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283967" cy="3212975"/>
          </a:xfrm>
          <a:prstGeom prst="rect">
            <a:avLst/>
          </a:prstGeom>
          <a:noFill/>
        </p:spPr>
      </p:pic>
      <p:pic>
        <p:nvPicPr>
          <p:cNvPr id="3075" name="Picture 3" descr="C:\Users\User\AppData\Local\Temp\Rar$DIa0.300\IMG-756ba4329fecb6fec163a1588a788398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0984"/>
            <a:ext cx="7315200" cy="3557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а звіт міс голови\20191104_113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43858" cy="4725144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0.988\IMG_20190715_133711_(Copy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20888"/>
            <a:ext cx="314325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3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66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289196"/>
      </p:ext>
    </p:extLst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Desktop\image-0-02-0a-093e92c5363ff0b50dfa93298e07dcbfb20655fa8e5f925c8ccebc9596e3c0c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83006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image-0-02-0a-bff233cd8d97bfa638f5cda0ede2f5cb2cd530477d3b3d76bda2f8e8a178132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98" y="-22448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AppData\Local\Temp\Rar$DIa0.999\20191025_142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33164"/>
      </p:ext>
    </p:extLst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C:\Users\ASER\AppData\Local\Microsoft\Windows\Temporary Internet Files\Content.Word\20191113_0717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05" y="2667000"/>
            <a:ext cx="5577895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SER\AppData\Local\Microsoft\Windows\Temporary Internet Files\Content.Word\20191116_0958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151" cy="3717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047307"/>
      </p:ext>
    </p:extLst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48702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13768"/>
            <a:ext cx="4520386" cy="338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HOME\Desktop\P90828-100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40768"/>
            <a:ext cx="3544549" cy="478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ME\Desktop\P90828-100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10" y="-628650"/>
            <a:ext cx="4877990" cy="36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OME\Desktop\P90828-100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10" y="3188713"/>
            <a:ext cx="4882554" cy="36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35263"/>
      </p:ext>
    </p:extLst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IMG-b8ebdfa75d3a67c8593237418923621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62717"/>
      </p:ext>
    </p:extLst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HOME\Desktop\Новая папка\IMG_20190828_091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71264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OME\Desktop\Новая папка\фото класи\DSC_19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5560846" cy="369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66915"/>
      </p:ext>
    </p:extLst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Users\ASER\AppData\Local\Microsoft\Windows\Temporary Internet Files\Content.Word\20191122_080404.jpg">
            <a:extLst>
              <a:ext uri="{FF2B5EF4-FFF2-40B4-BE49-F238E27FC236}">
                <a16:creationId xmlns:a16="http://schemas.microsoft.com/office/drawing/2014/main" xmlns="" id="{29D488F7-C1FA-48A4-A821-380F37E70E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18378"/>
            <a:ext cx="4864560" cy="322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Рисунок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28600"/>
            <a:ext cx="486456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изображение_viber_2019-11-18_11-08-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noFill/>
        </p:spPr>
      </p:pic>
      <p:pic>
        <p:nvPicPr>
          <p:cNvPr id="1027" name="Picture 3" descr="C:\Users\User\Desktop\изображение_viber_2019-11-20_12-50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157192"/>
            <a:ext cx="4176464" cy="1512168"/>
          </a:xfrm>
        </p:spPr>
        <p:txBody>
          <a:bodyPr/>
          <a:lstStyle/>
          <a:p>
            <a:r>
              <a:rPr lang="uk-UA" sz="4000" b="1" dirty="0">
                <a:solidFill>
                  <a:schemeClr val="bg2">
                    <a:lumMod val="75000"/>
                  </a:schemeClr>
                </a:solidFill>
              </a:rPr>
              <a:t>Дякую за увагу!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HOME\Desktop\img562_main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" y="28947"/>
            <a:ext cx="5916910" cy="527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21578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315200" cy="1008112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Всього дітей в ЗЗСО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3133 учні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НВК: ЗШ І-ІІІ ступенів-гімназія № 1 –                         </a:t>
            </a:r>
            <a:r>
              <a:rPr lang="uk-UA" b="1" dirty="0">
                <a:solidFill>
                  <a:srgbClr val="C00000"/>
                </a:solidFill>
              </a:rPr>
              <a:t>846</a:t>
            </a:r>
          </a:p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ЗОШ І-ІІІ ступенів № 2 – </a:t>
            </a:r>
            <a:r>
              <a:rPr lang="uk-UA" b="1" dirty="0">
                <a:solidFill>
                  <a:srgbClr val="C00000"/>
                </a:solidFill>
              </a:rPr>
              <a:t>545</a:t>
            </a:r>
          </a:p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ЗОШ І-ІІІ ступенів № 3 – </a:t>
            </a:r>
            <a:r>
              <a:rPr lang="uk-UA" b="1" dirty="0">
                <a:solidFill>
                  <a:srgbClr val="C00000"/>
                </a:solidFill>
              </a:rPr>
              <a:t>642</a:t>
            </a:r>
          </a:p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ЗОШ І-ІІІ ступенів № 4 – </a:t>
            </a:r>
            <a:r>
              <a:rPr lang="uk-UA" b="1" dirty="0">
                <a:solidFill>
                  <a:srgbClr val="C00000"/>
                </a:solidFill>
              </a:rPr>
              <a:t>1039</a:t>
            </a:r>
          </a:p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Соколова - </a:t>
            </a:r>
            <a:r>
              <a:rPr lang="uk-UA" b="1" dirty="0">
                <a:solidFill>
                  <a:srgbClr val="C00000"/>
                </a:solidFill>
              </a:rPr>
              <a:t>61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76644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5" y="332654"/>
          <a:ext cx="8676455" cy="61926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2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5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5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52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45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/>
                        <a:t>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/>
                        <a:t>Назва школи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/>
                        <a:t>К-ть класів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/>
                        <a:t>К-ть учнів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/>
                        <a:t>Середня наповнюваність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75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1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НВК:ЗШ І-ІІІ ступенів – гімназія №1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5285" algn="ctr"/>
                          <a:tab pos="3305175" algn="l"/>
                        </a:tabLst>
                      </a:pPr>
                      <a:r>
                        <a:rPr lang="uk-UA" sz="1400" b="1"/>
                        <a:t>31	 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846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 27,3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5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2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ЗОШ І-ІІІ ступенів №2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 dirty="0"/>
                        <a:t>19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545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28,7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5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3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 dirty="0"/>
                        <a:t>ЗОШ І-ІІІ ступенів №3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23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642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27,9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5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4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ЗОШ І-ІІІ ступенів №4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 dirty="0"/>
                        <a:t>35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1039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29,7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900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5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КЗ «Соколівський ЗЗСО   І-ІІ ступенів»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8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61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6,8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51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endParaRPr lang="uk-UA" sz="14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Всього: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116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/>
                        <a:t>3133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uk-UA" sz="1400" b="1" dirty="0"/>
                        <a:t>27,0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24744"/>
            <a:ext cx="7315200" cy="4392488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0033"/>
                </a:solidFill>
              </a:rPr>
              <a:t/>
            </a:r>
            <a:br>
              <a:rPr lang="uk-UA" b="1" dirty="0">
                <a:solidFill>
                  <a:srgbClr val="660033"/>
                </a:solidFill>
              </a:rPr>
            </a:br>
            <a:r>
              <a:rPr lang="uk-UA" b="1" dirty="0">
                <a:solidFill>
                  <a:srgbClr val="660033"/>
                </a:solidFill>
              </a:rPr>
              <a:t/>
            </a:r>
            <a:br>
              <a:rPr lang="uk-UA" b="1" dirty="0">
                <a:solidFill>
                  <a:srgbClr val="660033"/>
                </a:solidFill>
              </a:rPr>
            </a:br>
            <a:r>
              <a:rPr lang="uk-UA" b="1" dirty="0">
                <a:solidFill>
                  <a:srgbClr val="660033"/>
                </a:solidFill>
              </a:rPr>
              <a:t>По місту</a:t>
            </a:r>
            <a:br>
              <a:rPr lang="uk-UA" b="1" dirty="0">
                <a:solidFill>
                  <a:srgbClr val="660033"/>
                </a:solidFill>
              </a:rPr>
            </a:br>
            <a:r>
              <a:rPr lang="uk-UA" b="1" dirty="0">
                <a:solidFill>
                  <a:srgbClr val="660033"/>
                </a:solidFill>
              </a:rPr>
              <a:t/>
            </a:r>
            <a:br>
              <a:rPr lang="uk-UA" b="1" dirty="0">
                <a:solidFill>
                  <a:srgbClr val="660033"/>
                </a:solidFill>
              </a:rPr>
            </a:br>
            <a:r>
              <a:rPr lang="uk-UA" sz="5400" b="1" dirty="0">
                <a:solidFill>
                  <a:srgbClr val="C00000"/>
                </a:solidFill>
              </a:rPr>
              <a:t>28,9 учнів</a:t>
            </a: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chemeClr val="accent5">
                    <a:lumMod val="10000"/>
                  </a:schemeClr>
                </a:solidFill>
              </a:rPr>
              <a:t>По ОТГ</a:t>
            </a:r>
            <a:br>
              <a:rPr lang="uk-UA" b="1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uk-UA" b="1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uk-UA" b="1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uk-UA" sz="5400" b="1" dirty="0">
                <a:solidFill>
                  <a:srgbClr val="FF0000"/>
                </a:solidFill>
              </a:rPr>
              <a:t>27,1 учнів</a:t>
            </a: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98243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315200" cy="144016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Середня наповнюваність класів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644931"/>
              </p:ext>
            </p:extLst>
          </p:nvPr>
        </p:nvGraphicFramePr>
        <p:xfrm>
          <a:off x="914400" y="2060848"/>
          <a:ext cx="7315200" cy="45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350907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315200" cy="715962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Середня наповнюваність груп ДНЗ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14400" y="2438400"/>
          <a:ext cx="7315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конференція 2015">
  <a:themeElements>
    <a:clrScheme name="">
      <a:dk1>
        <a:srgbClr val="808080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6C6C6C"/>
      </a:accent4>
      <a:accent5>
        <a:srgbClr val="DEAAF0"/>
      </a:accent5>
      <a:accent6>
        <a:srgbClr val="E26418"/>
      </a:accent6>
      <a:hlink>
        <a:srgbClr val="FFBF07"/>
      </a:hlink>
      <a:folHlink>
        <a:srgbClr val="5F5F5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конференція 2015</Template>
  <TotalTime>2957</TotalTime>
  <Words>140</Words>
  <Application>Microsoft Office PowerPoint</Application>
  <PresentationFormat>Экран (4:3)</PresentationFormat>
  <Paragraphs>55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конференція 2015</vt:lpstr>
      <vt:lpstr>Сучасна освіта Нові контексти Нові рішення   </vt:lpstr>
      <vt:lpstr>Презентация PowerPoint</vt:lpstr>
      <vt:lpstr>Презентация PowerPoint</vt:lpstr>
      <vt:lpstr>Презентация PowerPoint</vt:lpstr>
      <vt:lpstr>Всього дітей в ЗЗСО 3133 учні</vt:lpstr>
      <vt:lpstr>Презентация PowerPoint</vt:lpstr>
      <vt:lpstr>  По місту  28,9 учнів  По ОТГ  27,1 учнів   </vt:lpstr>
      <vt:lpstr>Середня наповнюваність класів</vt:lpstr>
      <vt:lpstr> Середня наповнюваність груп ДНЗ</vt:lpstr>
      <vt:lpstr>Презентация PowerPoint</vt:lpstr>
      <vt:lpstr>Утримання одного вихованця</vt:lpstr>
      <vt:lpstr>Презентация PowerPoint</vt:lpstr>
      <vt:lpstr>Презентация PowerPoint</vt:lpstr>
      <vt:lpstr>Презентация PowerPoint</vt:lpstr>
      <vt:lpstr>Презентация PowerPoint</vt:lpstr>
      <vt:lpstr>Нагородження медалями</vt:lpstr>
      <vt:lpstr>Золота медаль</vt:lpstr>
      <vt:lpstr>Переможці Всеукраїнських учнівських олімпіад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Обсяг бюджетних призначень у галузі”Освіта” у 2019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Школа 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Пріоритетні завдання освіти м.Южного у 2015/2016 н.р.</dc:title>
  <dc:creator>Пользователь</dc:creator>
  <cp:lastModifiedBy>Мазур Н П</cp:lastModifiedBy>
  <cp:revision>288</cp:revision>
  <dcterms:created xsi:type="dcterms:W3CDTF">2015-08-19T09:27:27Z</dcterms:created>
  <dcterms:modified xsi:type="dcterms:W3CDTF">2019-11-22T16:16:54Z</dcterms:modified>
</cp:coreProperties>
</file>